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319" r:id="rId3"/>
    <p:sldId id="311" r:id="rId4"/>
    <p:sldId id="312" r:id="rId5"/>
    <p:sldId id="313" r:id="rId6"/>
    <p:sldId id="314" r:id="rId7"/>
    <p:sldId id="315" r:id="rId8"/>
    <p:sldId id="316" r:id="rId9"/>
    <p:sldId id="317" r:id="rId10"/>
    <p:sldId id="318" r:id="rId11"/>
    <p:sldId id="325" r:id="rId12"/>
    <p:sldId id="322" r:id="rId13"/>
    <p:sldId id="346" r:id="rId14"/>
    <p:sldId id="347" r:id="rId15"/>
    <p:sldId id="321" r:id="rId16"/>
    <p:sldId id="324" r:id="rId17"/>
    <p:sldId id="333" r:id="rId18"/>
    <p:sldId id="326" r:id="rId19"/>
    <p:sldId id="327" r:id="rId20"/>
    <p:sldId id="328" r:id="rId21"/>
    <p:sldId id="335" r:id="rId22"/>
    <p:sldId id="329" r:id="rId23"/>
    <p:sldId id="330" r:id="rId24"/>
    <p:sldId id="344" r:id="rId25"/>
    <p:sldId id="331" r:id="rId26"/>
    <p:sldId id="332" r:id="rId27"/>
    <p:sldId id="345" r:id="rId28"/>
    <p:sldId id="334" r:id="rId29"/>
    <p:sldId id="336" r:id="rId30"/>
    <p:sldId id="337" r:id="rId31"/>
    <p:sldId id="343" r:id="rId32"/>
    <p:sldId id="338" r:id="rId33"/>
    <p:sldId id="339" r:id="rId34"/>
    <p:sldId id="340" r:id="rId35"/>
    <p:sldId id="341" r:id="rId36"/>
    <p:sldId id="342" r:id="rId3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7200" b="1" kern="1200">
        <a:solidFill>
          <a:srgbClr val="000000"/>
        </a:solidFill>
        <a:latin typeface="Comic Sans MS" charset="0"/>
        <a:ea typeface="Comic Sans MS" charset="0"/>
        <a:cs typeface="Comic Sans MS" charset="0"/>
        <a:sym typeface="Comic Sans MS" charset="0"/>
      </a:defRPr>
    </a:lvl1pPr>
    <a:lvl2pPr indent="457200" algn="l" rtl="0" eaLnBrk="0" fontAlgn="base" hangingPunct="0">
      <a:spcBef>
        <a:spcPct val="0"/>
      </a:spcBef>
      <a:spcAft>
        <a:spcPct val="0"/>
      </a:spcAft>
      <a:defRPr sz="7200" b="1" kern="1200">
        <a:solidFill>
          <a:srgbClr val="000000"/>
        </a:solidFill>
        <a:latin typeface="Comic Sans MS" charset="0"/>
        <a:ea typeface="Comic Sans MS" charset="0"/>
        <a:cs typeface="Comic Sans MS" charset="0"/>
        <a:sym typeface="Comic Sans MS" charset="0"/>
      </a:defRPr>
    </a:lvl2pPr>
    <a:lvl3pPr indent="914400" algn="l" rtl="0" eaLnBrk="0" fontAlgn="base" hangingPunct="0">
      <a:spcBef>
        <a:spcPct val="0"/>
      </a:spcBef>
      <a:spcAft>
        <a:spcPct val="0"/>
      </a:spcAft>
      <a:defRPr sz="7200" b="1" kern="1200">
        <a:solidFill>
          <a:srgbClr val="000000"/>
        </a:solidFill>
        <a:latin typeface="Comic Sans MS" charset="0"/>
        <a:ea typeface="Comic Sans MS" charset="0"/>
        <a:cs typeface="Comic Sans MS" charset="0"/>
        <a:sym typeface="Comic Sans MS" charset="0"/>
      </a:defRPr>
    </a:lvl3pPr>
    <a:lvl4pPr indent="1371600" algn="l" rtl="0" eaLnBrk="0" fontAlgn="base" hangingPunct="0">
      <a:spcBef>
        <a:spcPct val="0"/>
      </a:spcBef>
      <a:spcAft>
        <a:spcPct val="0"/>
      </a:spcAft>
      <a:defRPr sz="7200" b="1" kern="1200">
        <a:solidFill>
          <a:srgbClr val="000000"/>
        </a:solidFill>
        <a:latin typeface="Comic Sans MS" charset="0"/>
        <a:ea typeface="Comic Sans MS" charset="0"/>
        <a:cs typeface="Comic Sans MS" charset="0"/>
        <a:sym typeface="Comic Sans MS" charset="0"/>
      </a:defRPr>
    </a:lvl4pPr>
    <a:lvl5pPr indent="1828800" algn="l" rtl="0" eaLnBrk="0" fontAlgn="base" hangingPunct="0">
      <a:spcBef>
        <a:spcPct val="0"/>
      </a:spcBef>
      <a:spcAft>
        <a:spcPct val="0"/>
      </a:spcAft>
      <a:defRPr sz="7200" b="1" kern="1200">
        <a:solidFill>
          <a:srgbClr val="000000"/>
        </a:solidFill>
        <a:latin typeface="Comic Sans MS" charset="0"/>
        <a:ea typeface="Comic Sans MS" charset="0"/>
        <a:cs typeface="Comic Sans MS" charset="0"/>
        <a:sym typeface="Comic Sans MS" charset="0"/>
      </a:defRPr>
    </a:lvl5pPr>
    <a:lvl6pPr marL="2286000" algn="l" defTabSz="914400" rtl="0" eaLnBrk="1" latinLnBrk="0" hangingPunct="1">
      <a:defRPr sz="7200" b="1" kern="1200">
        <a:solidFill>
          <a:srgbClr val="000000"/>
        </a:solidFill>
        <a:latin typeface="Comic Sans MS" charset="0"/>
        <a:ea typeface="Comic Sans MS" charset="0"/>
        <a:cs typeface="Comic Sans MS" charset="0"/>
        <a:sym typeface="Comic Sans MS" charset="0"/>
      </a:defRPr>
    </a:lvl6pPr>
    <a:lvl7pPr marL="2743200" algn="l" defTabSz="914400" rtl="0" eaLnBrk="1" latinLnBrk="0" hangingPunct="1">
      <a:defRPr sz="7200" b="1" kern="1200">
        <a:solidFill>
          <a:srgbClr val="000000"/>
        </a:solidFill>
        <a:latin typeface="Comic Sans MS" charset="0"/>
        <a:ea typeface="Comic Sans MS" charset="0"/>
        <a:cs typeface="Comic Sans MS" charset="0"/>
        <a:sym typeface="Comic Sans MS" charset="0"/>
      </a:defRPr>
    </a:lvl7pPr>
    <a:lvl8pPr marL="3200400" algn="l" defTabSz="914400" rtl="0" eaLnBrk="1" latinLnBrk="0" hangingPunct="1">
      <a:defRPr sz="7200" b="1" kern="1200">
        <a:solidFill>
          <a:srgbClr val="000000"/>
        </a:solidFill>
        <a:latin typeface="Comic Sans MS" charset="0"/>
        <a:ea typeface="Comic Sans MS" charset="0"/>
        <a:cs typeface="Comic Sans MS" charset="0"/>
        <a:sym typeface="Comic Sans MS" charset="0"/>
      </a:defRPr>
    </a:lvl8pPr>
    <a:lvl9pPr marL="3657600" algn="l" defTabSz="914400" rtl="0" eaLnBrk="1" latinLnBrk="0" hangingPunct="1">
      <a:defRPr sz="7200" b="1" kern="1200">
        <a:solidFill>
          <a:srgbClr val="000000"/>
        </a:solidFill>
        <a:latin typeface="Comic Sans MS" charset="0"/>
        <a:ea typeface="Comic Sans MS" charset="0"/>
        <a:cs typeface="Comic Sans MS" charset="0"/>
        <a:sym typeface="Comic Sans MS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E7F3F4"/>
          </a:solidFill>
        </a:fill>
      </a:tcStyle>
    </a:wholeTbl>
    <a:band2H>
      <a:tcTxStyle/>
      <a:tcStyle>
        <a:tcBdr/>
        <a:fill>
          <a:solidFill>
            <a:srgbClr val="F3F9FA"/>
          </a:solidFill>
        </a:fill>
      </a:tcStyle>
    </a:band2H>
    <a:firstCol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3"/>
    <p:restoredTop sz="94541"/>
  </p:normalViewPr>
  <p:slideViewPr>
    <p:cSldViewPr snapToGrid="0" snapToObjects="1">
      <p:cViewPr varScale="1">
        <p:scale>
          <a:sx n="124" d="100"/>
          <a:sy n="124" d="100"/>
        </p:scale>
        <p:origin x="24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Shape 56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1" name="Shape 57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6863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400"/>
      </a:spcBef>
      <a:spcAft>
        <a:spcPct val="0"/>
      </a:spcAft>
      <a:defRPr sz="1200">
        <a:solidFill>
          <a:schemeClr val="tx1"/>
        </a:solidFill>
        <a:latin typeface="+mj-lt"/>
        <a:ea typeface="+mj-ea"/>
        <a:cs typeface="+mj-cs"/>
        <a:sym typeface="Arial" charset="0"/>
      </a:defRPr>
    </a:lvl1pPr>
    <a:lvl2pPr marL="742950" indent="-285750" algn="l" rtl="0" eaLnBrk="0" fontAlgn="base" hangingPunct="0">
      <a:spcBef>
        <a:spcPts val="400"/>
      </a:spcBef>
      <a:spcAft>
        <a:spcPct val="0"/>
      </a:spcAft>
      <a:defRPr sz="1200">
        <a:solidFill>
          <a:schemeClr val="tx1"/>
        </a:solidFill>
        <a:latin typeface="+mj-lt"/>
        <a:ea typeface="+mj-ea"/>
        <a:cs typeface="+mj-cs"/>
        <a:sym typeface="Arial" charset="0"/>
      </a:defRPr>
    </a:lvl2pPr>
    <a:lvl3pPr marL="1143000" indent="-228600" algn="l" rtl="0" eaLnBrk="0" fontAlgn="base" hangingPunct="0">
      <a:spcBef>
        <a:spcPts val="400"/>
      </a:spcBef>
      <a:spcAft>
        <a:spcPct val="0"/>
      </a:spcAft>
      <a:defRPr sz="1200">
        <a:solidFill>
          <a:schemeClr val="tx1"/>
        </a:solidFill>
        <a:latin typeface="+mj-lt"/>
        <a:ea typeface="+mj-ea"/>
        <a:cs typeface="+mj-cs"/>
        <a:sym typeface="Arial" charset="0"/>
      </a:defRPr>
    </a:lvl3pPr>
    <a:lvl4pPr marL="1600200" indent="-228600" algn="l" rtl="0" eaLnBrk="0" fontAlgn="base" hangingPunct="0">
      <a:spcBef>
        <a:spcPts val="400"/>
      </a:spcBef>
      <a:spcAft>
        <a:spcPct val="0"/>
      </a:spcAft>
      <a:defRPr sz="1200">
        <a:solidFill>
          <a:schemeClr val="tx1"/>
        </a:solidFill>
        <a:latin typeface="+mj-lt"/>
        <a:ea typeface="+mj-ea"/>
        <a:cs typeface="+mj-cs"/>
        <a:sym typeface="Arial" charset="0"/>
      </a:defRPr>
    </a:lvl4pPr>
    <a:lvl5pPr marL="2057400" indent="-228600" algn="l" rtl="0" eaLnBrk="0" fontAlgn="base" hangingPunct="0">
      <a:spcBef>
        <a:spcPts val="400"/>
      </a:spcBef>
      <a:spcAft>
        <a:spcPct val="0"/>
      </a:spcAft>
      <a:defRPr sz="1200">
        <a:solidFill>
          <a:schemeClr val="tx1"/>
        </a:solidFill>
        <a:latin typeface="+mj-lt"/>
        <a:ea typeface="+mj-ea"/>
        <a:cs typeface="+mj-cs"/>
        <a:sym typeface="Arial" charset="0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66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hape 164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2770" name="Shape 165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marL="800100" lvl="1" indent="-342900" defTabSz="457200" eaLnBrk="1" hangingPunct="1">
              <a:buFontTx/>
              <a:buChar char="•"/>
            </a:pPr>
            <a:endParaRPr lang="en-US" alt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657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hape 177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6866" name="Shape 178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marL="800100" marR="0" lvl="1" indent="-342900" algn="l" defTabSz="457200" rtl="0" eaLnBrk="1" fontAlgn="base" latinLnBrk="0" hangingPunct="1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678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hape 177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6866" name="Shape 178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marL="800100" marR="0" lvl="1" indent="-342900" algn="l" defTabSz="457200" rtl="0" eaLnBrk="1" fontAlgn="base" latinLnBrk="0" hangingPunct="1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670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hape 177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6866" name="Shape 178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marL="800100" marR="0" lvl="1" indent="-342900" algn="l" defTabSz="457200" rtl="0" eaLnBrk="1" fontAlgn="base" latinLnBrk="0" hangingPunct="1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814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hape 177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6866" name="Shape 178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marL="800100" lvl="1" indent="-342900" defTabSz="457200" eaLnBrk="1" hangingPunct="1">
              <a:buFontTx/>
              <a:buChar char="•"/>
            </a:pPr>
            <a:endParaRPr lang="en-US" alt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523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68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17" name="Shape 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hape 9"/>
          <p:cNvSpPr>
            <a:spLocks noGrp="1"/>
          </p:cNvSpPr>
          <p:nvPr>
            <p:ph type="sldNum" sz="quarter" idx="10"/>
          </p:nvPr>
        </p:nvSpPr>
        <p:spPr>
          <a:xfrm>
            <a:off x="4419600" y="6172200"/>
            <a:ext cx="2133600" cy="3683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624B55C-27D5-5B4D-811E-A561AC2339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675343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Shape 9"/>
          <p:cNvSpPr>
            <a:spLocks noGrp="1"/>
          </p:cNvSpPr>
          <p:nvPr>
            <p:ph type="sldNum" sz="quarter" idx="10"/>
          </p:nvPr>
        </p:nvSpPr>
        <p:spPr>
          <a:xfrm>
            <a:off x="4419600" y="6172200"/>
            <a:ext cx="2133600" cy="3683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8AAFCCC5-AE2C-9B4D-BE8C-3A3A3DD7C7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388237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9"/>
          <p:cNvSpPr>
            <a:spLocks noGrp="1"/>
          </p:cNvSpPr>
          <p:nvPr>
            <p:ph type="sldNum" sz="quarter" idx="10"/>
          </p:nvPr>
        </p:nvSpPr>
        <p:spPr>
          <a:xfrm>
            <a:off x="4419600" y="6172200"/>
            <a:ext cx="2133600" cy="3683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843AE394-37EB-A741-A4A8-96348E2E9F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145334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body" idx="1"/>
          </p:nvPr>
        </p:nvSpPr>
        <p:spPr>
          <a:xfrm>
            <a:off x="685800" y="188912"/>
            <a:ext cx="7848600" cy="5529264"/>
          </a:xfrm>
          <a:prstGeom prst="rect">
            <a:avLst/>
          </a:prstGeom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3" name="Shape 9"/>
          <p:cNvSpPr>
            <a:spLocks noGrp="1"/>
          </p:cNvSpPr>
          <p:nvPr>
            <p:ph type="sldNum" sz="quarter" idx="10"/>
          </p:nvPr>
        </p:nvSpPr>
        <p:spPr>
          <a:xfrm>
            <a:off x="4419600" y="6172200"/>
            <a:ext cx="2133600" cy="3683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E34A7F66-2034-BA4B-A8CC-ADE7FDD79C3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8421252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ChangeShapeType="1"/>
          </p:cNvSpPr>
          <p:nvPr/>
        </p:nvSpPr>
        <p:spPr bwMode="auto">
          <a:xfrm>
            <a:off x="250825" y="6105525"/>
            <a:ext cx="8686800" cy="0"/>
          </a:xfrm>
          <a:prstGeom prst="line">
            <a:avLst/>
          </a:prstGeom>
          <a:noFill/>
          <a:ln w="31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45719" rIns="45719"/>
          <a:lstStyle/>
          <a:p>
            <a:endParaRPr lang="en-US"/>
          </a:p>
        </p:txBody>
      </p:sp>
      <p:sp>
        <p:nvSpPr>
          <p:cNvPr id="1027" name="Shape 3"/>
          <p:cNvSpPr>
            <a:spLocks noChangeArrowheads="1"/>
          </p:cNvSpPr>
          <p:nvPr/>
        </p:nvSpPr>
        <p:spPr bwMode="auto">
          <a:xfrm>
            <a:off x="0" y="624840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r>
              <a:rPr lang="en-US" altLang="en-US" sz="1400" b="0" dirty="0" smtClean="0">
                <a:latin typeface="Arial" charset="0"/>
                <a:sym typeface="Arial" charset="0"/>
              </a:rPr>
              <a:t>Signposting the Scholarly Web</a:t>
            </a:r>
          </a:p>
          <a:p>
            <a:pPr algn="ctr" eaLnBrk="1"/>
            <a:r>
              <a:rPr lang="en-US" altLang="en-US" sz="1400" b="0" dirty="0" smtClean="0">
                <a:latin typeface="Arial" charset="0"/>
                <a:sym typeface="Arial" charset="0"/>
              </a:rPr>
              <a:t>http://</a:t>
            </a:r>
            <a:r>
              <a:rPr lang="en-US" altLang="en-US" sz="1400" b="0" dirty="0" err="1" smtClean="0">
                <a:latin typeface="Arial" charset="0"/>
                <a:sym typeface="Arial" charset="0"/>
              </a:rPr>
              <a:t>signposting.org</a:t>
            </a:r>
            <a:endParaRPr lang="en-US" altLang="en-US" sz="1400" b="0" dirty="0">
              <a:latin typeface="Arial" charset="0"/>
              <a:sym typeface="Arial" charset="0"/>
            </a:endParaRPr>
          </a:p>
        </p:txBody>
      </p:sp>
      <p:pic>
        <p:nvPicPr>
          <p:cNvPr id="1028" name="image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6303963"/>
            <a:ext cx="9906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1031" name="Shape 7"/>
          <p:cNvSpPr>
            <a:spLocks noGrp="1"/>
          </p:cNvSpPr>
          <p:nvPr>
            <p:ph type="title"/>
          </p:nvPr>
        </p:nvSpPr>
        <p:spPr bwMode="auto">
          <a:xfrm>
            <a:off x="685800" y="188913"/>
            <a:ext cx="7848600" cy="93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vert="horz" wrap="square" lIns="27432" tIns="27432" rIns="27432" bIns="2743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Comic Sans MS" charset="0"/>
              </a:rPr>
              <a:t>Click to edit Master title style</a:t>
            </a:r>
          </a:p>
        </p:txBody>
      </p:sp>
      <p:sp>
        <p:nvSpPr>
          <p:cNvPr id="1032" name="Shape 8"/>
          <p:cNvSpPr>
            <a:spLocks noGrp="1"/>
          </p:cNvSpPr>
          <p:nvPr>
            <p:ph type="body" idx="1"/>
          </p:nvPr>
        </p:nvSpPr>
        <p:spPr bwMode="auto">
          <a:xfrm>
            <a:off x="685800" y="1268413"/>
            <a:ext cx="7848600" cy="444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vert="horz" wrap="square" lIns="45719" tIns="45720" rIns="45719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Comic Sans MS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Comic Sans MS" charset="0"/>
              </a:rPr>
              <a:t>Second level</a:t>
            </a:r>
          </a:p>
          <a:p>
            <a:pPr lvl="2"/>
            <a:r>
              <a:rPr lang="en-US" altLang="en-US">
                <a:sym typeface="Comic Sans MS" charset="0"/>
              </a:rPr>
              <a:t>Third level</a:t>
            </a:r>
          </a:p>
          <a:p>
            <a:pPr lvl="3"/>
            <a:r>
              <a:rPr lang="en-US" altLang="en-US">
                <a:sym typeface="Comic Sans MS" charset="0"/>
              </a:rPr>
              <a:t>Fourth level</a:t>
            </a:r>
          </a:p>
          <a:p>
            <a:pPr lvl="4"/>
            <a:r>
              <a:rPr lang="en-US" altLang="en-US">
                <a:sym typeface="Comic Sans M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5pPr>
      <a:lvl6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6pPr>
      <a:lvl7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7pPr>
      <a:lvl8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8pPr>
      <a:lvl9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9pPr>
    </p:titleStyle>
    <p:bodyStyle>
      <a:lvl1pPr marL="342900" indent="-342900" algn="l" rtl="0" eaLnBrk="0" fontAlgn="base" hangingPunct="0">
        <a:spcBef>
          <a:spcPts val="400"/>
        </a:spcBef>
        <a:spcAft>
          <a:spcPct val="0"/>
        </a:spcAft>
        <a:buSzPct val="100000"/>
        <a:buChar char="•"/>
        <a:defRPr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1pPr>
      <a:lvl2pPr marL="742950" indent="-285750" algn="l" rtl="0" eaLnBrk="0" fontAlgn="base" hangingPunct="0">
        <a:spcBef>
          <a:spcPts val="400"/>
        </a:spcBef>
        <a:spcAft>
          <a:spcPct val="0"/>
        </a:spcAft>
        <a:buSzPct val="55000"/>
        <a:buChar char="o"/>
        <a:defRPr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2pPr>
      <a:lvl3pPr marL="1143000" indent="-228600" algn="l" rtl="0" eaLnBrk="0" fontAlgn="base" hangingPunct="0">
        <a:spcBef>
          <a:spcPts val="400"/>
        </a:spcBef>
        <a:spcAft>
          <a:spcPct val="0"/>
        </a:spcAft>
        <a:buSzPct val="100000"/>
        <a:buChar char="-"/>
        <a:defRPr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3pPr>
      <a:lvl4pPr marL="1576388" indent="-204788" algn="l" rtl="0" eaLnBrk="0" fontAlgn="base" hangingPunct="0">
        <a:spcBef>
          <a:spcPts val="400"/>
        </a:spcBef>
        <a:spcAft>
          <a:spcPct val="0"/>
        </a:spcAft>
        <a:buSzPct val="100000"/>
        <a:buChar char="–"/>
        <a:defRPr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4pPr>
      <a:lvl5pPr marL="2033588" indent="-204788" algn="l" rtl="0" eaLnBrk="0" fontAlgn="base" hangingPunct="0">
        <a:spcBef>
          <a:spcPts val="400"/>
        </a:spcBef>
        <a:spcAft>
          <a:spcPct val="0"/>
        </a:spcAft>
        <a:buSzPct val="100000"/>
        <a:buChar char="»"/>
        <a:defRPr>
          <a:solidFill>
            <a:srgbClr val="000000"/>
          </a:solidFill>
          <a:latin typeface="Comic Sans MS"/>
          <a:ea typeface="Comic Sans MS"/>
          <a:cs typeface="Comic Sans MS"/>
          <a:sym typeface="Comic Sans MS" charset="0"/>
        </a:defRPr>
      </a:lvl5pPr>
      <a:lvl6pPr marL="2491739" marR="0" indent="-2057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6pPr>
      <a:lvl7pPr marL="2948939" marR="0" indent="-2057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7pPr>
      <a:lvl8pPr marL="3406140" marR="0" indent="-20574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8pPr>
      <a:lvl9pPr marL="3863340" marR="0" indent="-20574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image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1517650"/>
            <a:ext cx="3657600" cy="3592513"/>
          </a:xfrm>
          <a:prstGeom prst="rect">
            <a:avLst/>
          </a:prstGeom>
          <a:noFill/>
          <a:ln w="9525">
            <a:solidFill>
              <a:srgbClr val="A6A6A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4" name="Shape 60"/>
          <p:cNvSpPr>
            <a:spLocks noChangeArrowheads="1"/>
          </p:cNvSpPr>
          <p:nvPr/>
        </p:nvSpPr>
        <p:spPr bwMode="auto">
          <a:xfrm>
            <a:off x="114300" y="5102225"/>
            <a:ext cx="3657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r>
              <a:rPr lang="en-US" altLang="en-US" sz="1400" b="0">
                <a:latin typeface="Arial" charset="0"/>
                <a:sym typeface="Arial" charset="0"/>
              </a:rPr>
              <a:t>Cartoon by Patrick Hochstenbach</a:t>
            </a:r>
          </a:p>
        </p:txBody>
      </p:sp>
      <p:sp>
        <p:nvSpPr>
          <p:cNvPr id="61" name="Shape 61"/>
          <p:cNvSpPr/>
          <p:nvPr/>
        </p:nvSpPr>
        <p:spPr>
          <a:xfrm>
            <a:off x="3863975" y="1506538"/>
            <a:ext cx="5280025" cy="3354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endParaRPr lang="en-US" altLang="en-US" sz="2200" b="0" dirty="0">
              <a:solidFill>
                <a:srgbClr val="4E99D6"/>
              </a:solidFill>
              <a:latin typeface="Arial" charset="0"/>
              <a:sym typeface="Arial" charset="0"/>
            </a:endParaRPr>
          </a:p>
          <a:p>
            <a:pPr algn="ctr" eaLnBrk="1"/>
            <a:r>
              <a:rPr lang="en-US" altLang="en-US" sz="22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Slides prepared by: </a:t>
            </a:r>
          </a:p>
          <a:p>
            <a:pPr algn="ctr" eaLnBrk="1"/>
            <a:r>
              <a:rPr lang="en-US" altLang="en-US" sz="22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Herbert Van de </a:t>
            </a:r>
            <a:r>
              <a:rPr lang="en-US" altLang="en-US" sz="2200" b="0" dirty="0" err="1" smtClean="0">
                <a:solidFill>
                  <a:schemeClr val="tx1"/>
                </a:solidFill>
                <a:latin typeface="Arial" charset="0"/>
                <a:sym typeface="Arial" charset="0"/>
              </a:rPr>
              <a:t>Sompel</a:t>
            </a:r>
            <a:r>
              <a:rPr lang="en-US" altLang="en-US" sz="22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 </a:t>
            </a:r>
          </a:p>
          <a:p>
            <a:pPr algn="ctr" eaLnBrk="1"/>
            <a:r>
              <a:rPr lang="en-US" altLang="en-US" sz="2200" b="0" dirty="0" smtClean="0">
                <a:solidFill>
                  <a:srgbClr val="4E99D6"/>
                </a:solidFill>
                <a:latin typeface="Arial" charset="0"/>
                <a:sym typeface="Arial" charset="0"/>
              </a:rPr>
              <a:t>@</a:t>
            </a:r>
            <a:r>
              <a:rPr lang="en-US" altLang="en-US" sz="2200" b="0" dirty="0" err="1" smtClean="0">
                <a:solidFill>
                  <a:srgbClr val="4E99D6"/>
                </a:solidFill>
                <a:latin typeface="Arial" charset="0"/>
                <a:sym typeface="Arial" charset="0"/>
              </a:rPr>
              <a:t>hvdsomp</a:t>
            </a:r>
            <a:endParaRPr lang="en-US" altLang="en-US" sz="2200" b="0" dirty="0">
              <a:solidFill>
                <a:srgbClr val="4E99D6"/>
              </a:solidFill>
              <a:latin typeface="Arial" charset="0"/>
              <a:sym typeface="Arial" charset="0"/>
            </a:endParaRPr>
          </a:p>
          <a:p>
            <a:pPr algn="ctr" eaLnBrk="1"/>
            <a:endParaRPr lang="en-US" altLang="en-US" sz="2200" b="0" dirty="0">
              <a:solidFill>
                <a:srgbClr val="4E99D6"/>
              </a:solidFill>
              <a:latin typeface="Arial" charset="0"/>
              <a:sym typeface="Arial" charset="0"/>
            </a:endParaRPr>
          </a:p>
          <a:p>
            <a:pPr algn="ctr" eaLnBrk="1"/>
            <a:endParaRPr lang="en-US" altLang="en-US" sz="2200" b="0" dirty="0">
              <a:solidFill>
                <a:srgbClr val="4E99D6"/>
              </a:solidFill>
              <a:latin typeface="Arial" charset="0"/>
              <a:sym typeface="Arial" charset="0"/>
            </a:endParaRPr>
          </a:p>
          <a:p>
            <a:pPr algn="ctr" eaLnBrk="1"/>
            <a:r>
              <a:rPr lang="en-US" altLang="en-US" sz="2000" b="0" dirty="0">
                <a:latin typeface="Arial" charset="0"/>
                <a:sym typeface="Arial" charset="0"/>
              </a:rPr>
              <a:t>Acknowledgments: Geoff </a:t>
            </a:r>
            <a:r>
              <a:rPr lang="en-US" altLang="en-US" sz="2000" b="0" dirty="0" err="1">
                <a:latin typeface="Arial" charset="0"/>
                <a:sym typeface="Arial" charset="0"/>
              </a:rPr>
              <a:t>Bilder</a:t>
            </a:r>
            <a:r>
              <a:rPr lang="en-US" altLang="en-US" sz="2000" b="0" dirty="0">
                <a:latin typeface="Arial" charset="0"/>
                <a:sym typeface="Arial" charset="0"/>
              </a:rPr>
              <a:t>, Shawn Jones, Martin Klein,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John </a:t>
            </a:r>
            <a:r>
              <a:rPr lang="en-US" altLang="en-US" sz="2000" b="0" dirty="0" err="1" smtClean="0">
                <a:latin typeface="Arial" charset="0"/>
                <a:sym typeface="Arial" charset="0"/>
              </a:rPr>
              <a:t>Kunze</a:t>
            </a:r>
            <a:r>
              <a:rPr lang="en-US" altLang="en-US" sz="2000" b="0" smtClean="0">
                <a:latin typeface="Arial" charset="0"/>
                <a:sym typeface="Arial" charset="0"/>
              </a:rPr>
              <a:t>, Michael </a:t>
            </a:r>
            <a:r>
              <a:rPr lang="en-US" altLang="en-US" sz="2000" b="0" dirty="0">
                <a:latin typeface="Arial" charset="0"/>
                <a:sym typeface="Arial" charset="0"/>
              </a:rPr>
              <a:t>L. Nelson, David Rosenthal, </a:t>
            </a:r>
            <a:r>
              <a:rPr lang="en-US" altLang="en-US" sz="2000" b="0" dirty="0" err="1">
                <a:latin typeface="Arial" charset="0"/>
                <a:sym typeface="Arial" charset="0"/>
              </a:rPr>
              <a:t>Harihar</a:t>
            </a:r>
            <a:r>
              <a:rPr lang="en-US" altLang="en-US" sz="2000" b="0" dirty="0">
                <a:latin typeface="Arial" charset="0"/>
                <a:sym typeface="Arial" charset="0"/>
              </a:rPr>
              <a:t>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Shankar, Simeon </a:t>
            </a:r>
            <a:r>
              <a:rPr lang="en-US" altLang="en-US" sz="2000" b="0" dirty="0">
                <a:latin typeface="Arial" charset="0"/>
                <a:sym typeface="Arial" charset="0"/>
              </a:rPr>
              <a:t>Warner, Karl Ward, Joe </a:t>
            </a:r>
            <a:r>
              <a:rPr lang="en-US" altLang="en-US" sz="2000" b="0" dirty="0" err="1">
                <a:latin typeface="Arial" charset="0"/>
                <a:sym typeface="Arial" charset="0"/>
              </a:rPr>
              <a:t>Wass</a:t>
            </a:r>
            <a:endParaRPr lang="en-US" altLang="en-US" sz="2000" b="0" dirty="0">
              <a:latin typeface="Arial" charset="0"/>
              <a:sym typeface="Arial" charset="0"/>
            </a:endParaRPr>
          </a:p>
        </p:txBody>
      </p:sp>
      <p:sp>
        <p:nvSpPr>
          <p:cNvPr id="3076" name="Shape 62"/>
          <p:cNvSpPr>
            <a:spLocks noChangeArrowheads="1"/>
          </p:cNvSpPr>
          <p:nvPr/>
        </p:nvSpPr>
        <p:spPr bwMode="auto">
          <a:xfrm>
            <a:off x="0" y="22860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r>
              <a:rPr lang="en-US" altLang="en-US" sz="2800" b="0" dirty="0" smtClean="0">
                <a:latin typeface="Arial" charset="0"/>
                <a:sym typeface="Arial" charset="0"/>
              </a:rPr>
              <a:t>Signposting the Scholarly Web: An Overview</a:t>
            </a:r>
            <a:endParaRPr lang="en-US" altLang="en-US" sz="2800" b="0" dirty="0">
              <a:latin typeface="Arial" charset="0"/>
              <a:sym typeface="Arial" charset="0"/>
            </a:endParaRPr>
          </a:p>
        </p:txBody>
      </p:sp>
      <p:sp>
        <p:nvSpPr>
          <p:cNvPr id="3077" name="Shape 63"/>
          <p:cNvSpPr>
            <a:spLocks noChangeArrowheads="1"/>
          </p:cNvSpPr>
          <p:nvPr/>
        </p:nvSpPr>
        <p:spPr bwMode="auto">
          <a:xfrm>
            <a:off x="-38100" y="800100"/>
            <a:ext cx="9144000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r>
              <a:rPr lang="en-US" altLang="en-US" sz="2200" b="0">
                <a:latin typeface="Arial" charset="0"/>
                <a:sym typeface="Arial" charset="0"/>
              </a:rPr>
              <a:t>http://signposting.org</a:t>
            </a:r>
          </a:p>
        </p:txBody>
      </p:sp>
      <p:sp>
        <p:nvSpPr>
          <p:cNvPr id="3078" name="Shape 64"/>
          <p:cNvSpPr>
            <a:spLocks noChangeArrowheads="1"/>
          </p:cNvSpPr>
          <p:nvPr/>
        </p:nvSpPr>
        <p:spPr bwMode="auto">
          <a:xfrm>
            <a:off x="-88900" y="5584825"/>
            <a:ext cx="9210675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r>
              <a:rPr lang="en-US" altLang="en-US" sz="2200" b="0">
                <a:latin typeface="Arial" charset="0"/>
                <a:sym typeface="Arial" charset="0"/>
              </a:rPr>
              <a:t>Signposting is funded by the Andrew W. Mellon Foundation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87676" y="6102849"/>
            <a:ext cx="8650841" cy="0"/>
          </a:xfrm>
          <a:prstGeom prst="line">
            <a:avLst/>
          </a:prstGeom>
          <a:noFill/>
          <a:ln w="3175" cap="flat">
            <a:solidFill>
              <a:schemeClr val="tx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Shape 137"/>
          <p:cNvSpPr/>
          <p:nvPr/>
        </p:nvSpPr>
        <p:spPr>
          <a:xfrm>
            <a:off x="0" y="6310283"/>
            <a:ext cx="9144000" cy="40011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2000" b="0" smtClean="0">
                <a:solidFill>
                  <a:srgbClr val="FF0000"/>
                </a:solidFill>
                <a:latin typeface="Arial" charset="0"/>
                <a:sym typeface="Arial" charset="0"/>
              </a:rPr>
              <a:t>Updated Version November </a:t>
            </a:r>
            <a:r>
              <a:rPr lang="en-US" altLang="en-US" sz="2000" b="0" dirty="0" smtClean="0">
                <a:solidFill>
                  <a:srgbClr val="FF0000"/>
                </a:solidFill>
                <a:latin typeface="Arial" charset="0"/>
                <a:sym typeface="Arial" charset="0"/>
              </a:rPr>
              <a:t>2017</a:t>
            </a:r>
            <a:endParaRPr lang="en-US" altLang="en-US" sz="2000" b="0" dirty="0">
              <a:solidFill>
                <a:srgbClr val="FF0000"/>
              </a:solidFill>
              <a:latin typeface="Arial" charset="0"/>
              <a:sym typeface="Arial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hape 158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</a:t>
            </a: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Links </a:t>
            </a:r>
            <a:r>
              <a:rPr lang="en-US" altLang="en-US" dirty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Are Used</a:t>
            </a:r>
          </a:p>
        </p:txBody>
      </p:sp>
      <p:sp>
        <p:nvSpPr>
          <p:cNvPr id="159" name="Shape 159"/>
          <p:cNvSpPr/>
          <p:nvPr/>
        </p:nvSpPr>
        <p:spPr>
          <a:xfrm>
            <a:off x="304800" y="1627188"/>
            <a:ext cx="8610600" cy="3711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curl –I http://dbpedia.org/data/Reykjavik</a:t>
            </a:r>
          </a:p>
          <a:p>
            <a:pPr eaLnBrk="1"/>
            <a:endParaRPr lang="en-US" altLang="en-US" sz="1600" b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HTTP/1.1 200 OK</a:t>
            </a:r>
            <a:endParaRPr lang="en-US" altLang="en-US" sz="1600" b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Date: Thu, 27 Oct 2016 04:43:28 GMT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Content-Type: application/rdf+xml; charset=UTF-8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Content-Length: 1210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Link: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&lt;http://creativecommons.org/licenses/by-sa/3.0&gt;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rel=“license",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&lt;http://dbpedia.org/data/Reykjavik&gt;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rel="alternate"; type="text/n3",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&lt;http://dbpedia.org/resource/Reykjavik&gt;; rel="describes",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</a:t>
            </a:r>
            <a:r>
              <a:rPr lang="en-US" altLang="en-US" sz="1600" b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&lt;http://mementoarchive.lanl.gov/dbpedia/timegate/http://dbpedia.org/</a:t>
            </a:r>
          </a:p>
          <a:p>
            <a:pPr eaLnBrk="1"/>
            <a:r>
              <a:rPr lang="en-US" altLang="en-US" sz="1600" b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 data/Reykjavik&gt;</a:t>
            </a:r>
          </a:p>
          <a:p>
            <a:pPr eaLnBrk="1"/>
            <a:r>
              <a:rPr lang="en-US" altLang="en-US" sz="1600" b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; rel="timegate"</a:t>
            </a:r>
          </a:p>
        </p:txBody>
      </p:sp>
      <p:sp>
        <p:nvSpPr>
          <p:cNvPr id="160" name="Shape 160"/>
          <p:cNvSpPr/>
          <p:nvPr/>
        </p:nvSpPr>
        <p:spPr>
          <a:xfrm>
            <a:off x="120650" y="1371600"/>
            <a:ext cx="8870950" cy="40878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algn="ctr" eaLnBrk="1"/>
            <a:endParaRPr lang="en-US" altLang="en-US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84129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457200" y="1219200"/>
            <a:ext cx="8229600" cy="4516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Registered in IANA registry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Strings, e.g. </a:t>
            </a:r>
            <a:r>
              <a:rPr lang="en-US" altLang="en-US" sz="2000" b="0">
                <a:latin typeface="Courier" charset="0"/>
                <a:ea typeface="Courier" charset="0"/>
                <a:cs typeface="Courier" charset="0"/>
                <a:sym typeface="Courier" charset="0"/>
              </a:rPr>
              <a:t>license</a:t>
            </a:r>
            <a:r>
              <a:rPr lang="en-US" altLang="en-US" sz="2000" b="0">
                <a:latin typeface="Arial" charset="0"/>
                <a:sym typeface="Arial" charset="0"/>
              </a:rPr>
              <a:t>, </a:t>
            </a:r>
            <a:r>
              <a:rPr lang="en-US" altLang="en-US" sz="2000" b="0">
                <a:latin typeface="Courier" charset="0"/>
                <a:ea typeface="Courier" charset="0"/>
                <a:cs typeface="Courier" charset="0"/>
                <a:sym typeface="Courier" charset="0"/>
              </a:rPr>
              <a:t>alternate</a:t>
            </a:r>
            <a:r>
              <a:rPr lang="en-US" altLang="en-US" sz="2000" b="0">
                <a:latin typeface="Arial" charset="0"/>
                <a:sym typeface="Arial" charset="0"/>
              </a:rPr>
              <a:t>, </a:t>
            </a:r>
            <a:r>
              <a:rPr lang="en-US" altLang="en-US" sz="2000" b="0">
                <a:latin typeface="Courier" charset="0"/>
                <a:ea typeface="Courier" charset="0"/>
                <a:cs typeface="Courier" charset="0"/>
                <a:sym typeface="Courier" charset="0"/>
              </a:rPr>
              <a:t>describes</a:t>
            </a:r>
            <a:r>
              <a:rPr lang="en-US" altLang="en-US" sz="2000" b="0">
                <a:latin typeface="Arial" charset="0"/>
                <a:sym typeface="Arial" charset="0"/>
              </a:rPr>
              <a:t>, </a:t>
            </a:r>
            <a:r>
              <a:rPr lang="en-US" altLang="en-US" sz="2000" b="0">
                <a:latin typeface="Courier" charset="0"/>
                <a:ea typeface="Courier" charset="0"/>
                <a:cs typeface="Courier" charset="0"/>
                <a:sym typeface="Courier" charset="0"/>
              </a:rPr>
              <a:t>timegate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Requires a formal specification, e.g. RFC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Typically used for common relationships, generically specified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Provides broad, coarse grained interoperability</a:t>
            </a:r>
          </a:p>
          <a:p>
            <a:pPr algn="l" eaLnBrk="1">
              <a:spcBef>
                <a:spcPts val="400"/>
              </a:spcBef>
            </a:pPr>
            <a:endParaRPr lang="en-US" altLang="en-US" sz="2000" b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Tx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  Minted by a community</a:t>
            </a:r>
          </a:p>
          <a:p>
            <a:pPr lvl="1" algn="l" eaLnBrk="1">
              <a:spcBef>
                <a:spcPts val="400"/>
              </a:spcBef>
              <a:buSzPct val="100000"/>
              <a:buFontTx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URIs, e.g. </a:t>
            </a:r>
            <a:r>
              <a:rPr lang="en-US" altLang="en-US" sz="2000" b="0">
                <a:latin typeface="Courier" charset="0"/>
                <a:ea typeface="Courier" charset="0"/>
                <a:cs typeface="Courier" charset="0"/>
                <a:sym typeface="Courier" charset="0"/>
              </a:rPr>
              <a:t>http://xmlns.com/foaf/0.1/primaryTopic</a:t>
            </a:r>
          </a:p>
          <a:p>
            <a:pPr lvl="1" algn="l" eaLnBrk="1">
              <a:spcBef>
                <a:spcPts val="400"/>
              </a:spcBef>
              <a:buSzPct val="100000"/>
              <a:buFontTx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Requires community agreement</a:t>
            </a:r>
          </a:p>
          <a:p>
            <a:pPr lvl="1" algn="l" eaLnBrk="1">
              <a:spcBef>
                <a:spcPts val="400"/>
              </a:spcBef>
              <a:buSzPct val="100000"/>
              <a:buFontTx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Can be as specific as desired</a:t>
            </a:r>
          </a:p>
          <a:p>
            <a:pPr lvl="1" algn="l" eaLnBrk="1">
              <a:spcBef>
                <a:spcPts val="400"/>
              </a:spcBef>
              <a:buSzPct val="100000"/>
              <a:buFontTx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Can provide community-specific, fine grained interoperability</a:t>
            </a:r>
          </a:p>
          <a:p>
            <a:pPr lvl="1"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>
              <a:latin typeface="Arial" charset="0"/>
              <a:sym typeface="Arial" charset="0"/>
            </a:endParaRPr>
          </a:p>
        </p:txBody>
      </p:sp>
      <p:sp>
        <p:nvSpPr>
          <p:cNvPr id="31746" name="Shape 163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 Relation Types</a:t>
            </a:r>
          </a:p>
        </p:txBody>
      </p:sp>
    </p:spTree>
    <p:extLst>
      <p:ext uri="{BB962C8B-B14F-4D97-AF65-F5344CB8AC3E}">
        <p14:creationId xmlns:p14="http://schemas.microsoft.com/office/powerpoint/2010/main" val="78874318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457200" y="1219200"/>
            <a:ext cx="8229600" cy="4606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>
                <a:latin typeface="Arial" charset="0"/>
                <a:sym typeface="Arial" charset="0"/>
              </a:rPr>
              <a:t>Can uniformly be used for all MIME types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>
                <a:latin typeface="Arial" charset="0"/>
                <a:sym typeface="Arial" charset="0"/>
              </a:rPr>
              <a:t>Accessible via HTTP HEAD (no content transfer):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>
                <a:latin typeface="Arial" charset="0"/>
                <a:sym typeface="Arial" charset="0"/>
              </a:rPr>
              <a:t>Works for large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resources</a:t>
            </a:r>
            <a:r>
              <a:rPr lang="en-US" altLang="en-US" sz="2000" b="0" dirty="0">
                <a:solidFill>
                  <a:schemeClr val="tx1"/>
                </a:solidFill>
                <a:latin typeface="Arial" charset="0"/>
                <a:sym typeface="Arial" charset="0"/>
              </a:rPr>
              <a:t> </a:t>
            </a:r>
            <a:r>
              <a:rPr lang="en-US" altLang="en-US" sz="20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and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for </a:t>
            </a:r>
            <a:r>
              <a:rPr lang="en-US" altLang="en-US" sz="2000" b="0" dirty="0">
                <a:latin typeface="Arial" charset="0"/>
                <a:sym typeface="Arial" charset="0"/>
              </a:rPr>
              <a:t>restricted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content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But HTTP Link not accessible to JavaScript</a:t>
            </a:r>
            <a:endParaRPr lang="en-US" altLang="en-US" sz="2000" b="0" dirty="0">
              <a:solidFill>
                <a:schemeClr val="tx1"/>
              </a:solidFill>
              <a:latin typeface="Arial" charset="0"/>
              <a:sym typeface="Arial" charset="0"/>
            </a:endParaRP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Links can be conveyed: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by-value, in the HTTP Link header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by-reference, by using a </a:t>
            </a:r>
            <a:r>
              <a:rPr lang="en-US" altLang="en-US" sz="2000" b="0" dirty="0">
                <a:latin typeface="Arial" charset="0"/>
                <a:sym typeface="Arial" charset="0"/>
              </a:rPr>
              <a:t>link in the HTTP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header with the </a:t>
            </a:r>
            <a:r>
              <a:rPr lang="en-US" altLang="en-US" sz="2000" b="0" dirty="0" err="1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linkset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 relation type that points to a collection of links</a:t>
            </a:r>
            <a:endParaRPr lang="en-US" altLang="en-US" sz="2000" b="0" baseline="30000" dirty="0" smtClean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HTTP Links provide guidance to machine agents intent on accomplishing a specific task</a:t>
            </a:r>
          </a:p>
        </p:txBody>
      </p:sp>
      <p:sp>
        <p:nvSpPr>
          <p:cNvPr id="35842" name="Shape 176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Links Are Pretty Neat</a:t>
            </a:r>
          </a:p>
        </p:txBody>
      </p:sp>
    </p:spTree>
    <p:extLst>
      <p:ext uri="{BB962C8B-B14F-4D97-AF65-F5344CB8AC3E}">
        <p14:creationId xmlns:p14="http://schemas.microsoft.com/office/powerpoint/2010/main" val="92256289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457200" y="1219200"/>
            <a:ext cx="8229600" cy="4914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>
                <a:latin typeface="Arial" charset="0"/>
                <a:sym typeface="Arial" charset="0"/>
              </a:rPr>
              <a:t>Can only be done for media types that support inclusion of typed links,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i.e. using the HTML </a:t>
            </a:r>
            <a:r>
              <a:rPr lang="en-US" altLang="en-US" sz="2000" b="0" dirty="0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&lt;link</a:t>
            </a:r>
            <a:r>
              <a:rPr lang="en-US" altLang="en-US" sz="2000" b="0" dirty="0">
                <a:latin typeface="Courier" charset="0"/>
                <a:ea typeface="Courier" charset="0"/>
                <a:cs typeface="Courier" charset="0"/>
                <a:sym typeface="Arial" charset="0"/>
              </a:rPr>
              <a:t>&gt;</a:t>
            </a:r>
            <a:r>
              <a:rPr lang="en-US" altLang="en-US" sz="2000" b="0" dirty="0">
                <a:latin typeface="Arial" charset="0"/>
                <a:sym typeface="Arial" charset="0"/>
              </a:rPr>
              <a:t> element in </a:t>
            </a:r>
            <a:r>
              <a:rPr lang="en-US" altLang="en-US" sz="2000" b="0" dirty="0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&lt;</a:t>
            </a:r>
            <a:r>
              <a:rPr lang="en-US" altLang="en-US" sz="2000" b="0" dirty="0">
                <a:latin typeface="Courier" charset="0"/>
                <a:ea typeface="Courier" charset="0"/>
                <a:cs typeface="Courier" charset="0"/>
                <a:sym typeface="Arial" charset="0"/>
              </a:rPr>
              <a:t>head&gt;</a:t>
            </a: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Requires HTTP GET (content </a:t>
            </a:r>
            <a:r>
              <a:rPr lang="en-US" altLang="en-US" sz="2000" b="0" dirty="0">
                <a:latin typeface="Arial" charset="0"/>
                <a:sym typeface="Arial" charset="0"/>
              </a:rPr>
              <a:t>transfer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)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>
                <a:solidFill>
                  <a:schemeClr val="tx1"/>
                </a:solidFill>
                <a:latin typeface="Arial" charset="0"/>
                <a:sym typeface="Arial" charset="0"/>
              </a:rPr>
              <a:t>HTML </a:t>
            </a:r>
            <a:r>
              <a:rPr lang="en-US" altLang="en-US" sz="2000" b="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  <a:sym typeface="Arial" charset="0"/>
              </a:rPr>
              <a:t>&lt;</a:t>
            </a:r>
            <a:r>
              <a:rPr lang="en-US" altLang="en-US" sz="2000" b="0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  <a:sym typeface="Arial" charset="0"/>
              </a:rPr>
              <a:t>link&gt; </a:t>
            </a:r>
            <a:r>
              <a:rPr lang="en-US" altLang="en-US" sz="20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is accessible to JavaScript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For HTML pages, use both HTTP Link and HTML </a:t>
            </a:r>
            <a:r>
              <a:rPr lang="en-US" altLang="en-US" sz="2000" b="0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  <a:sym typeface="Arial" charset="0"/>
              </a:rPr>
              <a:t>&lt;link&gt;</a:t>
            </a:r>
            <a:endParaRPr lang="en-US" altLang="en-US" sz="2000" b="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  <a:sym typeface="Arial" charset="0"/>
            </a:endParaRP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Links can be conveyed: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by-value, using HTML </a:t>
            </a:r>
            <a:r>
              <a:rPr lang="en-US" altLang="en-US" sz="2000" b="0" dirty="0">
                <a:latin typeface="Courier" charset="0"/>
                <a:ea typeface="Courier" charset="0"/>
                <a:cs typeface="Courier" charset="0"/>
                <a:sym typeface="Arial" charset="0"/>
              </a:rPr>
              <a:t>&lt;</a:t>
            </a:r>
            <a:r>
              <a:rPr lang="en-US" altLang="en-US" sz="2000" b="0" dirty="0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link&gt;</a:t>
            </a:r>
            <a:endParaRPr lang="en-US" altLang="en-US" sz="2000" b="0" dirty="0" smtClean="0">
              <a:latin typeface="+mj-lt"/>
              <a:sym typeface="Arial" charset="0"/>
            </a:endParaRP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by-reference, by using </a:t>
            </a:r>
            <a:r>
              <a:rPr lang="en-US" altLang="en-US" sz="2000" b="0" dirty="0">
                <a:latin typeface="Arial" charset="0"/>
                <a:sym typeface="Arial" charset="0"/>
              </a:rPr>
              <a:t>an HTML </a:t>
            </a:r>
            <a:r>
              <a:rPr lang="en-US" altLang="en-US" sz="2000" b="0" dirty="0">
                <a:latin typeface="Courier" charset="0"/>
                <a:ea typeface="Courier" charset="0"/>
                <a:cs typeface="Courier" charset="0"/>
                <a:sym typeface="Arial" charset="0"/>
              </a:rPr>
              <a:t>&lt;link&gt;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 with the </a:t>
            </a:r>
            <a:r>
              <a:rPr lang="en-US" altLang="en-US" sz="2000" b="0" dirty="0" err="1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linkset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 relation type that points to a collection of links</a:t>
            </a:r>
            <a:endParaRPr lang="en-US" altLang="en-US" sz="2000" b="0" baseline="30000" dirty="0" smtClean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>
                <a:latin typeface="Arial" charset="0"/>
                <a:sym typeface="Arial" charset="0"/>
              </a:rPr>
              <a:t>HTML </a:t>
            </a:r>
            <a:r>
              <a:rPr lang="en-US" altLang="en-US" sz="2000" b="0" dirty="0">
                <a:latin typeface="Courier" charset="0"/>
                <a:ea typeface="Courier" charset="0"/>
                <a:cs typeface="Courier" charset="0"/>
                <a:sym typeface="Arial" charset="0"/>
              </a:rPr>
              <a:t>&lt;link&gt;</a:t>
            </a:r>
            <a:r>
              <a:rPr lang="en-US" altLang="en-US" sz="2000" b="0" dirty="0">
                <a:latin typeface="+mj-lt"/>
                <a:ea typeface="Courier" charset="0"/>
                <a:cs typeface="Courier" charset="0"/>
                <a:sym typeface="Arial" charset="0"/>
              </a:rPr>
              <a:t> </a:t>
            </a:r>
            <a:r>
              <a:rPr lang="en-US" altLang="en-US" sz="2000" b="0" dirty="0" smtClean="0">
                <a:latin typeface="+mj-lt"/>
                <a:ea typeface="Courier" charset="0"/>
                <a:cs typeface="Courier" charset="0"/>
                <a:sym typeface="Arial" charset="0"/>
              </a:rPr>
              <a:t>elements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provide guidance to machine agents intent on accomplishing a specific task</a:t>
            </a:r>
          </a:p>
        </p:txBody>
      </p:sp>
      <p:sp>
        <p:nvSpPr>
          <p:cNvPr id="35842" name="Shape 176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Links </a:t>
            </a: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Alternative: Links in Resource Representation</a:t>
            </a:r>
            <a:endParaRPr lang="en-US" altLang="en-US" dirty="0">
              <a:latin typeface="Arial" charset="0"/>
              <a:ea typeface="Comic Sans MS" charset="0"/>
              <a:cs typeface="Comic Sans MS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54138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457200" y="1219200"/>
            <a:ext cx="8229600" cy="3785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Used to point to a collection of links in which the resource that provides the link participates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As link target or link source </a:t>
            </a: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Use when: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>
                <a:latin typeface="Arial" charset="0"/>
                <a:sym typeface="Arial" charset="0"/>
              </a:rPr>
              <a:t>It is hard to provide links from within the application (it is easy to provide a </a:t>
            </a:r>
            <a:r>
              <a:rPr lang="en-US" altLang="en-US" sz="2000" b="0" dirty="0" err="1">
                <a:latin typeface="Courier" charset="0"/>
                <a:ea typeface="Courier" charset="0"/>
                <a:cs typeface="Courier" charset="0"/>
                <a:sym typeface="Arial" charset="0"/>
              </a:rPr>
              <a:t>linkset</a:t>
            </a:r>
            <a:r>
              <a:rPr lang="en-US" altLang="en-US" sz="2000" b="0" dirty="0">
                <a:latin typeface="Arial" charset="0"/>
                <a:sym typeface="Arial" charset="0"/>
              </a:rPr>
              <a:t> link using a web server rewrite rule)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It is easier to provide links from a dedicated application, operated by the custodian of the resource or by a third party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>
                <a:latin typeface="Arial" charset="0"/>
                <a:sym typeface="Arial" charset="0"/>
              </a:rPr>
              <a:t>The number of links to be provided is large and risks making the HTTP header too </a:t>
            </a:r>
            <a:r>
              <a:rPr lang="en-US" altLang="en-US" sz="2000" b="0" smtClean="0">
                <a:latin typeface="Arial" charset="0"/>
                <a:sym typeface="Arial" charset="0"/>
              </a:rPr>
              <a:t>bulky</a:t>
            </a:r>
            <a:endParaRPr lang="en-US" altLang="en-US" sz="2000" b="0">
              <a:latin typeface="Arial" charset="0"/>
              <a:sym typeface="Arial" charset="0"/>
            </a:endParaRPr>
          </a:p>
        </p:txBody>
      </p:sp>
      <p:sp>
        <p:nvSpPr>
          <p:cNvPr id="35842" name="Shape 176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The </a:t>
            </a:r>
            <a:r>
              <a:rPr lang="en-US" altLang="en-US" dirty="0" err="1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linkset</a:t>
            </a: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 Relation Type </a:t>
            </a:r>
            <a:r>
              <a:rPr lang="en-US" altLang="en-US" baseline="30000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(1)</a:t>
            </a: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 Is Pretty Neat</a:t>
            </a:r>
            <a:endParaRPr lang="en-US" altLang="en-US" dirty="0">
              <a:latin typeface="Arial" charset="0"/>
              <a:ea typeface="Comic Sans MS" charset="0"/>
              <a:cs typeface="Comic Sans MS" charset="0"/>
              <a:sym typeface="Arial" charset="0"/>
            </a:endParaRPr>
          </a:p>
        </p:txBody>
      </p:sp>
      <p:sp>
        <p:nvSpPr>
          <p:cNvPr id="4" name="Shape 109"/>
          <p:cNvSpPr/>
          <p:nvPr/>
        </p:nvSpPr>
        <p:spPr>
          <a:xfrm>
            <a:off x="0" y="6248727"/>
            <a:ext cx="9144000" cy="52322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1400" b="0" dirty="0" smtClean="0">
                <a:latin typeface="+mj-lt"/>
                <a:sym typeface="Arial" charset="0"/>
              </a:rPr>
              <a:t>(1) Wilde, E. and </a:t>
            </a:r>
            <a:r>
              <a:rPr lang="en-US" sz="1400" b="0" dirty="0" smtClean="0">
                <a:latin typeface="+mj-lt"/>
              </a:rPr>
              <a:t>Van </a:t>
            </a:r>
            <a:r>
              <a:rPr lang="en-US" sz="1400" b="0" dirty="0">
                <a:latin typeface="+mj-lt"/>
              </a:rPr>
              <a:t>de </a:t>
            </a:r>
            <a:r>
              <a:rPr lang="en-US" sz="1400" b="0" dirty="0" err="1">
                <a:latin typeface="+mj-lt"/>
              </a:rPr>
              <a:t>Sompel</a:t>
            </a:r>
            <a:r>
              <a:rPr lang="en-US" sz="1400" b="0" dirty="0">
                <a:latin typeface="+mj-lt"/>
              </a:rPr>
              <a:t>, </a:t>
            </a:r>
            <a:r>
              <a:rPr lang="en-US" sz="1400" b="0" dirty="0" smtClean="0">
                <a:latin typeface="+mj-lt"/>
              </a:rPr>
              <a:t>H  </a:t>
            </a:r>
            <a:r>
              <a:rPr lang="en-US" sz="1400" b="0" dirty="0">
                <a:latin typeface="+mj-lt"/>
              </a:rPr>
              <a:t>(</a:t>
            </a:r>
            <a:r>
              <a:rPr lang="en-US" sz="1400" b="0" dirty="0" smtClean="0">
                <a:latin typeface="+mj-lt"/>
              </a:rPr>
              <a:t>2017) </a:t>
            </a:r>
            <a:r>
              <a:rPr lang="en-US" sz="1400" b="0" dirty="0" err="1">
                <a:latin typeface="+mj-lt"/>
              </a:rPr>
              <a:t>Linkset</a:t>
            </a:r>
            <a:r>
              <a:rPr lang="en-US" sz="1400" b="0" dirty="0">
                <a:latin typeface="+mj-lt"/>
              </a:rPr>
              <a:t>: Media Types and a Link Relation Type for Link </a:t>
            </a:r>
            <a:r>
              <a:rPr lang="en-US" sz="1400" b="0" dirty="0" smtClean="0">
                <a:latin typeface="+mj-lt"/>
              </a:rPr>
              <a:t>Sets </a:t>
            </a:r>
            <a:r>
              <a:rPr lang="en-US" altLang="en-US" sz="1400" b="0" dirty="0" smtClean="0">
                <a:latin typeface="+mj-lt"/>
                <a:sym typeface="Arial" charset="0"/>
              </a:rPr>
              <a:t>https</a:t>
            </a:r>
            <a:r>
              <a:rPr lang="en-US" altLang="en-US" sz="1400" b="0" dirty="0">
                <a:latin typeface="+mj-lt"/>
                <a:sym typeface="Arial" charset="0"/>
              </a:rPr>
              <a:t>://</a:t>
            </a:r>
            <a:r>
              <a:rPr lang="en-US" altLang="en-US" sz="1400" b="0" dirty="0" err="1">
                <a:latin typeface="+mj-lt"/>
                <a:sym typeface="Arial" charset="0"/>
              </a:rPr>
              <a:t>datatracker.ietf.org</a:t>
            </a:r>
            <a:r>
              <a:rPr lang="en-US" altLang="en-US" sz="1400" b="0" dirty="0">
                <a:latin typeface="+mj-lt"/>
                <a:sym typeface="Arial" charset="0"/>
              </a:rPr>
              <a:t>/doc/draft-</a:t>
            </a:r>
            <a:r>
              <a:rPr lang="en-US" altLang="en-US" sz="1400" b="0" dirty="0" err="1">
                <a:latin typeface="+mj-lt"/>
                <a:sym typeface="Arial" charset="0"/>
              </a:rPr>
              <a:t>wilde</a:t>
            </a:r>
            <a:r>
              <a:rPr lang="en-US" altLang="en-US" sz="1400" b="0" dirty="0">
                <a:latin typeface="+mj-lt"/>
                <a:sym typeface="Arial" charset="0"/>
              </a:rPr>
              <a:t>-</a:t>
            </a:r>
            <a:r>
              <a:rPr lang="en-US" altLang="en-US" sz="1400" b="0" dirty="0" err="1">
                <a:latin typeface="+mj-lt"/>
                <a:sym typeface="Arial" charset="0"/>
              </a:rPr>
              <a:t>linkset</a:t>
            </a:r>
            <a:r>
              <a:rPr lang="en-US" altLang="en-US" sz="1400" b="0" dirty="0">
                <a:latin typeface="+mj-lt"/>
                <a:sym typeface="Arial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760012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457200" y="1219200"/>
            <a:ext cx="8229600" cy="3054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Introduction: HTTP Links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Signposting the Scholarly Web</a:t>
            </a:r>
            <a:endParaRPr lang="en-US" altLang="en-US" sz="2000" dirty="0"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Proposed Patterns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Putting it Together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  <p:sp>
        <p:nvSpPr>
          <p:cNvPr id="4098" name="Shape 67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82416581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457200" y="1219200"/>
            <a:ext cx="8229600" cy="424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>
                <a:latin typeface="Arial" charset="0"/>
                <a:sym typeface="Arial" charset="0"/>
              </a:rPr>
              <a:t>Proposal: </a:t>
            </a: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marL="457200" lvl="1" indent="0" algn="l" eaLnBrk="1">
              <a:spcBef>
                <a:spcPts val="400"/>
              </a:spcBef>
              <a:buSzPct val="100000"/>
            </a:pPr>
            <a:r>
              <a:rPr lang="en-US" altLang="en-US" sz="2000" b="0" dirty="0">
                <a:latin typeface="Arial" charset="0"/>
                <a:sym typeface="Arial" charset="0"/>
              </a:rPr>
              <a:t>Use HTTP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Links to </a:t>
            </a:r>
            <a:r>
              <a:rPr lang="en-US" altLang="en-US" sz="2000" b="0" dirty="0">
                <a:latin typeface="Arial" charset="0"/>
                <a:sym typeface="Arial" charset="0"/>
              </a:rPr>
              <a:t>address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some </a:t>
            </a:r>
            <a:r>
              <a:rPr lang="en-US" altLang="en-US" sz="2000" b="0" dirty="0">
                <a:latin typeface="Arial" charset="0"/>
                <a:sym typeface="Arial" charset="0"/>
              </a:rPr>
              <a:t>long standing problems regarding scholarly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resources on the web, by interlinking them using appropriate </a:t>
            </a:r>
            <a:r>
              <a:rPr lang="en-US" altLang="en-US" sz="2000" b="0" dirty="0">
                <a:latin typeface="Arial" charset="0"/>
                <a:sym typeface="Arial" charset="0"/>
              </a:rPr>
              <a:t>relation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types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Focus on a limited set of patterns to support uniformly: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Conveying a Persistent Identifier</a:t>
            </a:r>
            <a:endParaRPr lang="en-US" altLang="en-US" sz="2000" dirty="0" smtClean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Expressing the web boundary of a scholarly resource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Making bibliographic metadata discoverable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Conveying an Author Identifier</a:t>
            </a:r>
          </a:p>
          <a:p>
            <a:pPr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Conveying a resource type</a:t>
            </a:r>
          </a:p>
        </p:txBody>
      </p:sp>
      <p:sp>
        <p:nvSpPr>
          <p:cNvPr id="35842" name="Shape 176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Signposting the Scholarly Web</a:t>
            </a:r>
          </a:p>
        </p:txBody>
      </p:sp>
    </p:spTree>
    <p:extLst>
      <p:ext uri="{BB962C8B-B14F-4D97-AF65-F5344CB8AC3E}">
        <p14:creationId xmlns:p14="http://schemas.microsoft.com/office/powerpoint/2010/main" val="146310663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457200" y="1219200"/>
            <a:ext cx="8229600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PID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: Persistent Identifier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HTTP PID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: the HTTP URI </a:t>
            </a:r>
            <a:r>
              <a:rPr lang="en-US" altLang="en-US" sz="2000" b="0" i="1" dirty="0" smtClean="0">
                <a:latin typeface="Arial" charset="0"/>
                <a:sym typeface="Arial" charset="0"/>
              </a:rPr>
              <a:t>notation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 of the PID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entry page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: the page where one ends up after following redirects from the HTTP PID, typically the landing page or full content HTML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resource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: a web resource identified by an HTTP URI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constituent resource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: a resource that is an integral part of a scholarly object, e.g. landing page, PDF, supporting data, …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bibliographic resource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: a resource that provides a bibliographic description of a scholarly object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</p:txBody>
      </p:sp>
      <p:sp>
        <p:nvSpPr>
          <p:cNvPr id="4098" name="Shape 67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Terminology</a:t>
            </a:r>
            <a:endParaRPr lang="en-US" altLang="en-US" dirty="0">
              <a:latin typeface="Arial" charset="0"/>
              <a:ea typeface="Comic Sans MS" charset="0"/>
              <a:cs typeface="Comic Sans MS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34583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457200" y="1219200"/>
            <a:ext cx="8229600" cy="3054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Introduction: HTTP Links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Signposting the Scholarly Web</a:t>
            </a:r>
            <a:endParaRPr lang="en-US" altLang="en-US" sz="2000" b="0" dirty="0"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Proposed Patterns</a:t>
            </a:r>
            <a:endParaRPr lang="en-US" altLang="en-US" sz="200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Putting it Together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  <p:sp>
        <p:nvSpPr>
          <p:cNvPr id="4098" name="Shape 67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01353259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457200" y="1219200"/>
            <a:ext cx="8229600" cy="3836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Problem: When positioned at a constituent resource of a scholarly object, the associated HTTP PID is not available. As a result:</a:t>
            </a:r>
          </a:p>
          <a:p>
            <a:pPr marL="804672" lvl="2" indent="-347472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Entry page URIs are used for citation</a:t>
            </a:r>
            <a:r>
              <a:rPr lang="en-US" altLang="en-US" sz="2000" b="0" baseline="30000" dirty="0" smtClean="0">
                <a:latin typeface="Arial" charset="0"/>
                <a:sym typeface="Arial" charset="0"/>
              </a:rPr>
              <a:t> (1)</a:t>
            </a:r>
          </a:p>
          <a:p>
            <a:pPr marL="804672" lvl="2" indent="-347472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Applications such as annotation can not determine the HTTP PID associated with a constituent resource</a:t>
            </a:r>
          </a:p>
          <a:p>
            <a:pPr marL="804672" lvl="2" indent="-347472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Entry page URIs are used in social media and hence missed by alt metrics applications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Solution: provide </a:t>
            </a:r>
            <a:r>
              <a:rPr lang="en-US" altLang="en-US" sz="2000" b="0" dirty="0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cite-as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link pointing at the HTTP PID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Applies to: </a:t>
            </a:r>
            <a:r>
              <a:rPr lang="en-US" altLang="en-US" sz="2000" dirty="0" smtClean="0">
                <a:latin typeface="Arial" charset="0"/>
                <a:sym typeface="Arial" charset="0"/>
              </a:rPr>
              <a:t>entry page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, all constituent resources</a:t>
            </a:r>
            <a:endParaRPr lang="en-US" altLang="en-US" sz="2000" b="0" dirty="0">
              <a:latin typeface="Arial" charset="0"/>
              <a:sym typeface="Arial" charset="0"/>
            </a:endParaRPr>
          </a:p>
        </p:txBody>
      </p:sp>
      <p:sp>
        <p:nvSpPr>
          <p:cNvPr id="4098" name="Shape 67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Pattern: Identifier</a:t>
            </a:r>
            <a:endParaRPr lang="en-US" altLang="en-US" dirty="0">
              <a:latin typeface="Arial" charset="0"/>
              <a:ea typeface="Comic Sans MS" charset="0"/>
              <a:cs typeface="Comic Sans MS" charset="0"/>
              <a:sym typeface="Arial" charset="0"/>
            </a:endParaRPr>
          </a:p>
        </p:txBody>
      </p:sp>
      <p:sp>
        <p:nvSpPr>
          <p:cNvPr id="4" name="Shape 109"/>
          <p:cNvSpPr/>
          <p:nvPr/>
        </p:nvSpPr>
        <p:spPr>
          <a:xfrm>
            <a:off x="0" y="6248400"/>
            <a:ext cx="9144000" cy="52387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1400" b="0" dirty="0" smtClean="0">
                <a:latin typeface="Arial" charset="0"/>
                <a:sym typeface="Arial" charset="0"/>
              </a:rPr>
              <a:t>(1) Herbert </a:t>
            </a:r>
            <a:r>
              <a:rPr lang="en-US" altLang="en-US" sz="1400" b="0" dirty="0">
                <a:latin typeface="Arial" charset="0"/>
                <a:sym typeface="Arial" charset="0"/>
              </a:rPr>
              <a:t>Van de </a:t>
            </a:r>
            <a:r>
              <a:rPr lang="en-US" altLang="en-US" sz="1400" b="0" dirty="0" err="1">
                <a:latin typeface="Arial" charset="0"/>
                <a:sym typeface="Arial" charset="0"/>
              </a:rPr>
              <a:t>Sompel</a:t>
            </a:r>
            <a:r>
              <a:rPr lang="en-US" altLang="en-US" sz="1400" b="0" dirty="0">
                <a:latin typeface="Arial" charset="0"/>
                <a:sym typeface="Arial" charset="0"/>
              </a:rPr>
              <a:t>, Martin Klein, and Shawn Jones (2016) Persistent URIs Must Be Used to Be Persistent. </a:t>
            </a:r>
          </a:p>
          <a:p>
            <a:pPr algn="ctr" eaLnBrk="1"/>
            <a:r>
              <a:rPr lang="en-US" altLang="en-US" sz="1400" b="0" dirty="0">
                <a:latin typeface="Arial" charset="0"/>
                <a:sym typeface="Arial" charset="0"/>
              </a:rPr>
              <a:t>In: WWW2016. http://</a:t>
            </a:r>
            <a:r>
              <a:rPr lang="en-US" altLang="en-US" sz="1400" b="0" dirty="0" err="1">
                <a:latin typeface="Arial" charset="0"/>
                <a:sym typeface="Arial" charset="0"/>
              </a:rPr>
              <a:t>arxiv.org</a:t>
            </a:r>
            <a:r>
              <a:rPr lang="en-US" altLang="en-US" sz="1400" b="0" dirty="0">
                <a:latin typeface="Arial" charset="0"/>
                <a:sym typeface="Arial" charset="0"/>
              </a:rPr>
              <a:t>/1602.09102</a:t>
            </a:r>
          </a:p>
        </p:txBody>
      </p:sp>
    </p:spTree>
    <p:extLst>
      <p:ext uri="{BB962C8B-B14F-4D97-AF65-F5344CB8AC3E}">
        <p14:creationId xmlns:p14="http://schemas.microsoft.com/office/powerpoint/2010/main" val="139504835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457200" y="1219200"/>
            <a:ext cx="8229600" cy="3054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Introduction: HTTP Links</a:t>
            </a:r>
            <a:endParaRPr lang="en-US" altLang="en-US" sz="200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Signposting the Scholarly Web</a:t>
            </a:r>
            <a:endParaRPr lang="en-US" altLang="en-US" sz="2000" b="0" dirty="0"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Proposed Patterns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Putting it Together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  <p:sp>
        <p:nvSpPr>
          <p:cNvPr id="4098" name="Shape 67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1279470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>
            <a:norm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 dirty="0" smtClean="0">
                <a:latin typeface="+mj-lt"/>
                <a:ea typeface="+mj-ea"/>
                <a:cs typeface="+mj-cs"/>
                <a:sym typeface="Arial"/>
              </a:rPr>
              <a:t>Use </a:t>
            </a:r>
            <a:r>
              <a:rPr dirty="0">
                <a:latin typeface="+mj-lt"/>
                <a:ea typeface="+mj-ea"/>
                <a:cs typeface="+mj-cs"/>
                <a:sym typeface="Arial"/>
              </a:rPr>
              <a:t>HTTP Link with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cite-as </a:t>
            </a:r>
            <a:r>
              <a:rPr dirty="0" smtClean="0">
                <a:latin typeface="+mj-lt"/>
                <a:ea typeface="+mj-ea"/>
                <a:cs typeface="+mj-cs"/>
                <a:sym typeface="Arial"/>
              </a:rPr>
              <a:t>Relation </a:t>
            </a:r>
            <a:r>
              <a:rPr dirty="0">
                <a:latin typeface="+mj-lt"/>
                <a:ea typeface="+mj-ea"/>
                <a:cs typeface="+mj-cs"/>
                <a:sym typeface="Arial"/>
              </a:rPr>
              <a:t>Type</a:t>
            </a:r>
          </a:p>
        </p:txBody>
      </p:sp>
      <p:sp>
        <p:nvSpPr>
          <p:cNvPr id="173" name="Shape 173"/>
          <p:cNvSpPr/>
          <p:nvPr/>
        </p:nvSpPr>
        <p:spPr>
          <a:xfrm>
            <a:off x="0" y="6264275"/>
            <a:ext cx="9144000" cy="49212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1400" b="0" dirty="0">
                <a:latin typeface="Arial" charset="0"/>
                <a:sym typeface="Arial" charset="0"/>
              </a:rPr>
              <a:t> http://</a:t>
            </a:r>
            <a:r>
              <a:rPr lang="en-US" altLang="en-US" sz="1400" b="0" dirty="0" err="1">
                <a:latin typeface="Arial" charset="0"/>
                <a:sym typeface="Arial" charset="0"/>
              </a:rPr>
              <a:t>signposting.org</a:t>
            </a:r>
            <a:r>
              <a:rPr lang="en-US" altLang="en-US" sz="1400" b="0" dirty="0">
                <a:latin typeface="Arial" charset="0"/>
                <a:sym typeface="Arial" charset="0"/>
              </a:rPr>
              <a:t>/identifier/dryad/</a:t>
            </a:r>
            <a:endParaRPr lang="en-US" altLang="en-US" sz="1400" b="0" dirty="0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184" y="987552"/>
            <a:ext cx="6199632" cy="495610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5179345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>
            <a:norm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 lang="en-US" dirty="0">
                <a:sym typeface="Arial"/>
              </a:rPr>
              <a:t>Use HTTP Link with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cite-as </a:t>
            </a:r>
            <a:r>
              <a:rPr lang="en-US" dirty="0" smtClean="0">
                <a:sym typeface="Arial"/>
              </a:rPr>
              <a:t>Relation </a:t>
            </a:r>
            <a:r>
              <a:rPr lang="en-US" dirty="0">
                <a:sym typeface="Arial"/>
              </a:rPr>
              <a:t>Type</a:t>
            </a:r>
            <a:endParaRPr dirty="0"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304800" y="1627188"/>
            <a:ext cx="8610600" cy="3540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curl –I http://</a:t>
            </a:r>
            <a:r>
              <a:rPr lang="en-US" altLang="en-US" sz="1600" b="0" dirty="0" err="1">
                <a:latin typeface="Courier" charset="0"/>
                <a:ea typeface="Courier" charset="0"/>
                <a:cs typeface="Courier" charset="0"/>
                <a:sym typeface="Courier" charset="0"/>
              </a:rPr>
              <a:t>www.dlib.org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/</a:t>
            </a:r>
            <a:r>
              <a:rPr lang="en-US" altLang="en-US" sz="1600" b="0" dirty="0" err="1">
                <a:latin typeface="Courier" charset="0"/>
                <a:ea typeface="Courier" charset="0"/>
                <a:cs typeface="Courier" charset="0"/>
                <a:sym typeface="Courier" charset="0"/>
              </a:rPr>
              <a:t>dlib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/november15/</a:t>
            </a:r>
            <a:r>
              <a:rPr lang="en-US" altLang="en-US" sz="1600" b="0" dirty="0" err="1">
                <a:latin typeface="Courier" charset="0"/>
                <a:ea typeface="Courier" charset="0"/>
                <a:cs typeface="Courier" charset="0"/>
                <a:sym typeface="Courier" charset="0"/>
              </a:rPr>
              <a:t>vandesompel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/11vandesompel.html</a:t>
            </a:r>
          </a:p>
          <a:p>
            <a:pPr eaLnBrk="1"/>
            <a:endParaRPr lang="en-US" altLang="en-US" sz="1600" b="0" dirty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endParaRPr lang="en-US" altLang="en-US" sz="1600" b="0" dirty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HTTP/1.1 200 OK</a:t>
            </a:r>
            <a:endParaRPr lang="en-US" altLang="en-US" sz="16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Date: Wed, 26 Oct 2016 12:36:37 GMT</a:t>
            </a:r>
            <a:endParaRPr lang="en-US" altLang="en-US" sz="16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Server: Apache/2.2.15 (CentOS)</a:t>
            </a:r>
            <a:endParaRPr lang="en-US" altLang="en-US" sz="16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Last-Modified: Thu, 19 Nov 2015 14:50:19 GMT</a:t>
            </a:r>
            <a:endParaRPr lang="en-US" altLang="en-US" sz="16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 dirty="0" err="1">
                <a:latin typeface="Courier" charset="0"/>
                <a:ea typeface="Courier" charset="0"/>
                <a:cs typeface="Courier" charset="0"/>
                <a:sym typeface="Courier" charset="0"/>
              </a:rPr>
              <a:t>ETag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: "205a5e-f5ef-524e5e0ab80c0"</a:t>
            </a:r>
            <a:endParaRPr lang="en-US" altLang="en-US" sz="16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Accept-Ranges: bytes</a:t>
            </a:r>
          </a:p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Content-Length: 62959</a:t>
            </a:r>
            <a:endParaRPr lang="en-US" altLang="en-US" sz="16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Content-Type: text/html; charset=UTF-8</a:t>
            </a:r>
            <a:endParaRPr lang="en-US" altLang="en-US" sz="16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Link: &lt;https://</a:t>
            </a:r>
            <a:r>
              <a:rPr lang="en-US" alt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doi.org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/10.1045/november2015-vandesompel&gt; </a:t>
            </a:r>
          </a:p>
          <a:p>
            <a:pPr eaLnBrk="1"/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; </a:t>
            </a:r>
            <a:r>
              <a:rPr lang="en-US" alt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rel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=“cite-as”</a:t>
            </a:r>
            <a:endParaRPr lang="en-US" altLang="en-US" sz="16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120650" y="1371600"/>
            <a:ext cx="8870950" cy="40878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algn="ctr" eaLnBrk="1"/>
            <a:endParaRPr lang="en-US" altLang="en-US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97503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457200" y="1219200"/>
            <a:ext cx="8229600" cy="34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Problem: It is not possible to determine what the constituent resources of a scholarly object are</a:t>
            </a:r>
          </a:p>
          <a:p>
            <a:pPr marL="804672" lvl="2" indent="-347472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Preservation and text mining tools require portal-specific heuristic to find those constituent resources </a:t>
            </a:r>
            <a:r>
              <a:rPr lang="en-US" altLang="en-US" sz="2000" b="0" baseline="30000" dirty="0" smtClean="0">
                <a:latin typeface="Arial" charset="0"/>
                <a:sym typeface="Arial" charset="0"/>
              </a:rPr>
              <a:t> </a:t>
            </a:r>
            <a:r>
              <a:rPr lang="en-US" altLang="en-US" sz="2000" b="0" baseline="30000" dirty="0">
                <a:latin typeface="Arial" charset="0"/>
                <a:sym typeface="Arial" charset="0"/>
              </a:rPr>
              <a:t>(1</a:t>
            </a:r>
            <a:r>
              <a:rPr lang="en-US" altLang="en-US" sz="2000" b="0" baseline="30000" dirty="0" smtClean="0">
                <a:latin typeface="Arial" charset="0"/>
                <a:sym typeface="Arial" charset="0"/>
              </a:rPr>
              <a:t>)</a:t>
            </a:r>
          </a:p>
          <a:p>
            <a:pPr marL="804672" lvl="2" indent="-347472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Can’t find the pathway from an HTTP PID directly to e.g. the PDF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Solution: provide </a:t>
            </a:r>
            <a:r>
              <a:rPr lang="en-US" altLang="en-US" sz="2000" b="0" dirty="0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item/collection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links to interlink entry page and constituent resources; convey MIME types on </a:t>
            </a:r>
            <a:r>
              <a:rPr lang="en-US" altLang="en-US" sz="2000" b="0" dirty="0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item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 links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Applies to: </a:t>
            </a:r>
            <a:r>
              <a:rPr lang="en-US" altLang="en-US" sz="2000" dirty="0">
                <a:latin typeface="Arial" charset="0"/>
                <a:sym typeface="Arial" charset="0"/>
              </a:rPr>
              <a:t>All constituent resources of a scholarly object</a:t>
            </a:r>
          </a:p>
        </p:txBody>
      </p:sp>
      <p:sp>
        <p:nvSpPr>
          <p:cNvPr id="4098" name="Shape 67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Pattern: Publication Boundary</a:t>
            </a:r>
            <a:endParaRPr lang="en-US" altLang="en-US" dirty="0">
              <a:latin typeface="Arial" charset="0"/>
              <a:ea typeface="Comic Sans MS" charset="0"/>
              <a:cs typeface="Comic Sans MS" charset="0"/>
              <a:sym typeface="Arial" charset="0"/>
            </a:endParaRPr>
          </a:p>
        </p:txBody>
      </p:sp>
      <p:sp>
        <p:nvSpPr>
          <p:cNvPr id="4" name="Shape 109"/>
          <p:cNvSpPr/>
          <p:nvPr/>
        </p:nvSpPr>
        <p:spPr>
          <a:xfrm>
            <a:off x="0" y="6248727"/>
            <a:ext cx="9144000" cy="52322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1400" b="0" dirty="0" smtClean="0">
                <a:latin typeface="+mj-lt"/>
                <a:sym typeface="Arial" charset="0"/>
              </a:rPr>
              <a:t>(1) </a:t>
            </a:r>
            <a:r>
              <a:rPr lang="en-US" sz="1400" b="0" dirty="0">
                <a:latin typeface="+mj-lt"/>
              </a:rPr>
              <a:t>Van de </a:t>
            </a:r>
            <a:r>
              <a:rPr lang="en-US" sz="1400" b="0" dirty="0" err="1">
                <a:latin typeface="+mj-lt"/>
              </a:rPr>
              <a:t>Sompel</a:t>
            </a:r>
            <a:r>
              <a:rPr lang="en-US" sz="1400" b="0" dirty="0">
                <a:latin typeface="+mj-lt"/>
              </a:rPr>
              <a:t>, H., Rosenthal, D., and Nelson, M.L. (2016) Web Infrastructure to Support e-Journal Preservation (and More). </a:t>
            </a:r>
            <a:r>
              <a:rPr lang="en-US" sz="1400" b="0" dirty="0" smtClean="0">
                <a:latin typeface="+mj-lt"/>
              </a:rPr>
              <a:t>http</a:t>
            </a:r>
            <a:r>
              <a:rPr lang="en-US" sz="1400" b="0" dirty="0">
                <a:latin typeface="+mj-lt"/>
              </a:rPr>
              <a:t>://arxiv.org/abs/1605.06154</a:t>
            </a:r>
            <a:endParaRPr lang="en-US" altLang="en-US" sz="1400" b="0" dirty="0">
              <a:latin typeface="+mj-lt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60494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Shape 254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+mj-lt"/>
                <a:sym typeface="Arial"/>
              </a:rPr>
              <a:t>Use HTTP Link with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sym typeface="Courier"/>
              </a:rPr>
              <a:t>item/collection</a:t>
            </a:r>
            <a:r>
              <a:rPr lang="en-US" dirty="0" smtClean="0">
                <a:latin typeface="+mj-lt"/>
                <a:sym typeface="Arial"/>
              </a:rPr>
              <a:t> </a:t>
            </a:r>
            <a:r>
              <a:rPr lang="en-US" dirty="0">
                <a:latin typeface="+mj-lt"/>
                <a:sym typeface="Arial"/>
              </a:rPr>
              <a:t>Relation Type</a:t>
            </a:r>
            <a:endParaRPr lang="en-US" altLang="en-US" dirty="0">
              <a:latin typeface="+mj-lt"/>
              <a:ea typeface="Comic Sans MS" charset="0"/>
              <a:cs typeface="Comic Sans MS" charset="0"/>
              <a:sym typeface="Arial" charset="0"/>
            </a:endParaRPr>
          </a:p>
        </p:txBody>
      </p:sp>
      <p:pic>
        <p:nvPicPr>
          <p:cNvPr id="53250" name="image2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0" y="990600"/>
            <a:ext cx="8407400" cy="4956175"/>
          </a:xfrm>
          <a:prstGeom prst="rect">
            <a:avLst/>
          </a:prstGeom>
          <a:noFill/>
          <a:ln w="9525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6" name="Shape 256"/>
          <p:cNvSpPr/>
          <p:nvPr/>
        </p:nvSpPr>
        <p:spPr>
          <a:xfrm>
            <a:off x="0" y="6264275"/>
            <a:ext cx="9144000" cy="49212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1400" b="0">
                <a:latin typeface="Arial" charset="0"/>
                <a:sym typeface="Arial" charset="0"/>
              </a:rPr>
              <a:t> http://signposting.org/publication_boundary/oxford/</a:t>
            </a:r>
            <a:endParaRPr lang="en-US" altLang="en-US" sz="1400" b="0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11230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/>
        </p:nvSpPr>
        <p:spPr>
          <a:xfrm>
            <a:off x="304800" y="1627188"/>
            <a:ext cx="8686800" cy="4031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curl –I </a:t>
            </a:r>
            <a:r>
              <a:rPr lang="en-US" sz="1600" b="0" dirty="0" smtClean="0">
                <a:latin typeface="Courier" charset="0"/>
                <a:ea typeface="Courier" charset="0"/>
                <a:cs typeface="Courier" charset="0"/>
              </a:rPr>
              <a:t>http</a:t>
            </a:r>
            <a:r>
              <a:rPr lang="en-US" sz="1600" b="0" dirty="0">
                <a:latin typeface="Courier" charset="0"/>
                <a:ea typeface="Courier" charset="0"/>
                <a:cs typeface="Courier" charset="0"/>
              </a:rPr>
              <a:t>://</a:t>
            </a:r>
            <a:r>
              <a:rPr lang="en-US" sz="1600" b="0" dirty="0" err="1" smtClean="0">
                <a:latin typeface="Courier" charset="0"/>
                <a:ea typeface="Courier" charset="0"/>
                <a:cs typeface="Courier" charset="0"/>
              </a:rPr>
              <a:t>www.irrodl.org</a:t>
            </a:r>
            <a:r>
              <a:rPr lang="en-US" sz="1600" b="0" dirty="0" smtClean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b="0" dirty="0" err="1" smtClean="0">
                <a:latin typeface="Courier" charset="0"/>
                <a:ea typeface="Courier" charset="0"/>
                <a:cs typeface="Courier" charset="0"/>
              </a:rPr>
              <a:t>index.php</a:t>
            </a:r>
            <a:r>
              <a:rPr lang="en-US" sz="1600" b="0" dirty="0" smtClean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b="0" dirty="0" err="1" smtClean="0">
                <a:latin typeface="Courier" charset="0"/>
                <a:ea typeface="Courier" charset="0"/>
                <a:cs typeface="Courier" charset="0"/>
              </a:rPr>
              <a:t>irrodl</a:t>
            </a:r>
            <a:r>
              <a:rPr lang="en-US" sz="1600" b="0" dirty="0" smtClean="0">
                <a:latin typeface="Courier" charset="0"/>
                <a:ea typeface="Courier" charset="0"/>
                <a:cs typeface="Courier" charset="0"/>
              </a:rPr>
              <a:t>/article/view/2179</a:t>
            </a:r>
            <a:endParaRPr lang="en-US" sz="1600" b="0" dirty="0">
              <a:latin typeface="Courier" charset="0"/>
              <a:ea typeface="Courier" charset="0"/>
              <a:cs typeface="Courier" charset="0"/>
            </a:endParaRPr>
          </a:p>
          <a:p>
            <a:pPr eaLnBrk="1"/>
            <a:endParaRPr lang="en-US" altLang="en-US" sz="1600" b="0" dirty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endParaRPr lang="en-US" altLang="en-US" sz="1600" b="0" dirty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r>
              <a:rPr lang="en-US" sz="1600" b="0" dirty="0" smtClean="0">
                <a:latin typeface="Courier" charset="0"/>
                <a:ea typeface="Courier" charset="0"/>
                <a:cs typeface="Courier" charset="0"/>
              </a:rPr>
              <a:t>HTTP/1.1 </a:t>
            </a:r>
            <a:r>
              <a:rPr lang="en-US" sz="1600" b="0" dirty="0">
                <a:latin typeface="Courier" charset="0"/>
                <a:ea typeface="Courier" charset="0"/>
                <a:cs typeface="Courier" charset="0"/>
              </a:rPr>
              <a:t>200 OK</a:t>
            </a:r>
          </a:p>
          <a:p>
            <a:r>
              <a:rPr lang="en-US" sz="1600" b="0" dirty="0">
                <a:latin typeface="Courier" charset="0"/>
                <a:ea typeface="Courier" charset="0"/>
                <a:cs typeface="Courier" charset="0"/>
              </a:rPr>
              <a:t>Date: Sat, 17 Jun 2017 09:11:52 GMT</a:t>
            </a:r>
          </a:p>
          <a:p>
            <a:r>
              <a:rPr lang="en-US" sz="1600" b="0" dirty="0">
                <a:latin typeface="Courier" charset="0"/>
                <a:ea typeface="Courier" charset="0"/>
                <a:cs typeface="Courier" charset="0"/>
              </a:rPr>
              <a:t>Server: Apache</a:t>
            </a:r>
          </a:p>
          <a:p>
            <a:r>
              <a:rPr lang="en-US" sz="1600" b="0" dirty="0" smtClean="0">
                <a:latin typeface="Courier" charset="0"/>
                <a:ea typeface="Courier" charset="0"/>
                <a:cs typeface="Courier" charset="0"/>
              </a:rPr>
              <a:t>Vary</a:t>
            </a:r>
            <a:r>
              <a:rPr lang="en-US" sz="1600" b="0" dirty="0">
                <a:latin typeface="Courier" charset="0"/>
                <a:ea typeface="Courier" charset="0"/>
                <a:cs typeface="Courier" charset="0"/>
              </a:rPr>
              <a:t>: Accept-Encoding</a:t>
            </a:r>
          </a:p>
          <a:p>
            <a:r>
              <a:rPr lang="en-US" sz="1600" b="0" dirty="0">
                <a:latin typeface="Courier" charset="0"/>
                <a:ea typeface="Courier" charset="0"/>
                <a:cs typeface="Courier" charset="0"/>
              </a:rPr>
              <a:t>Accept-Ranges: none</a:t>
            </a:r>
          </a:p>
          <a:p>
            <a:r>
              <a:rPr lang="en-US" sz="1600" b="0" dirty="0">
                <a:latin typeface="Courier" charset="0"/>
                <a:ea typeface="Courier" charset="0"/>
                <a:cs typeface="Courier" charset="0"/>
              </a:rPr>
              <a:t>Keep-Alive: timeout=5, max=200</a:t>
            </a:r>
          </a:p>
          <a:p>
            <a:r>
              <a:rPr lang="en-US" sz="1600" b="0" dirty="0">
                <a:latin typeface="Courier" charset="0"/>
                <a:ea typeface="Courier" charset="0"/>
                <a:cs typeface="Courier" charset="0"/>
              </a:rPr>
              <a:t>Content-Type: text/html; charset=utf-8</a:t>
            </a:r>
          </a:p>
          <a:p>
            <a:pPr eaLnBrk="1"/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Link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: 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</a:t>
            </a:r>
          </a:p>
          <a:p>
            <a:pPr eaLnBrk="1"/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&lt;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http://</a:t>
            </a:r>
            <a:r>
              <a:rPr 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www.irrodl.org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index.php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irrodl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/article/download/2179/3748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&gt; </a:t>
            </a:r>
            <a:endParaRPr lang="en-US" altLang="en-US" sz="16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; </a:t>
            </a:r>
            <a:r>
              <a:rPr lang="en-US" alt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rel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=“item” ; type=“application/pdf” , </a:t>
            </a:r>
          </a:p>
          <a:p>
            <a:pPr eaLnBrk="1"/>
            <a:r>
              <a:rPr 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http://</a:t>
            </a:r>
            <a:r>
              <a:rPr 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www.irrodl.org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index.php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irrodl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/article/view/2179/3747&gt;</a:t>
            </a:r>
            <a:b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</a:b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; </a:t>
            </a:r>
            <a:r>
              <a:rPr 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="item</a:t>
            </a:r>
            <a:r>
              <a:rPr 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"; 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type="text/</a:t>
            </a:r>
            <a:r>
              <a:rPr 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epub+zip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endParaRPr lang="en-US" altLang="en-US" sz="1600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endParaRPr lang="en-US" altLang="en-US" sz="16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120650" y="1371601"/>
            <a:ext cx="8870950" cy="4186238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algn="ctr" eaLnBrk="1"/>
            <a:endParaRPr lang="en-US" altLang="en-US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  <p:sp>
        <p:nvSpPr>
          <p:cNvPr id="6" name="Shape 254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+mj-lt"/>
                <a:sym typeface="Arial"/>
              </a:rPr>
              <a:t>Use HTTP Link with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sym typeface="Courier"/>
              </a:rPr>
              <a:t>item/collection</a:t>
            </a:r>
            <a:r>
              <a:rPr lang="en-US" dirty="0" smtClean="0">
                <a:latin typeface="+mj-lt"/>
                <a:sym typeface="Arial"/>
              </a:rPr>
              <a:t> </a:t>
            </a:r>
            <a:r>
              <a:rPr lang="en-US" dirty="0">
                <a:latin typeface="+mj-lt"/>
                <a:sym typeface="Arial"/>
              </a:rPr>
              <a:t>Relation Type</a:t>
            </a:r>
            <a:endParaRPr lang="en-US" altLang="en-US" dirty="0">
              <a:latin typeface="+mj-lt"/>
              <a:ea typeface="Comic Sans MS" charset="0"/>
              <a:cs typeface="Comic Sans MS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18062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457200" y="1219200"/>
            <a:ext cx="8229600" cy="3836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Problem: It is not possible to determine </a:t>
            </a:r>
            <a:r>
              <a:rPr lang="en-US" altLang="en-US" sz="2000" b="0" smtClean="0">
                <a:latin typeface="Arial" charset="0"/>
                <a:sym typeface="Arial" charset="0"/>
              </a:rPr>
              <a:t>where the bibliographic resources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that describes a scholarly object can be found</a:t>
            </a:r>
          </a:p>
          <a:p>
            <a:pPr marL="804672" lvl="2" indent="-347472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Preservation and reference manager tools require portal-specific heuristic to find those resources </a:t>
            </a:r>
            <a:r>
              <a:rPr lang="en-US" altLang="en-US" sz="2000" b="0" baseline="30000" dirty="0">
                <a:latin typeface="Arial" charset="0"/>
                <a:sym typeface="Arial" charset="0"/>
              </a:rPr>
              <a:t> (1)</a:t>
            </a: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 smtClean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Solution: provide </a:t>
            </a:r>
            <a:r>
              <a:rPr lang="en-US" altLang="en-US" sz="2000" b="0" dirty="0" err="1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describedby</a:t>
            </a:r>
            <a:r>
              <a:rPr lang="en-US" altLang="en-US" sz="2000" b="0" dirty="0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/describes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links to interlink entry page and bibliographic metadata resources</a:t>
            </a: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latin typeface="Arial" charset="0"/>
              <a:sym typeface="Arial" charset="0"/>
            </a:endParaRPr>
          </a:p>
          <a:p>
            <a:pPr marL="342900" lvl="1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Applies to:</a:t>
            </a:r>
          </a:p>
          <a:p>
            <a:pPr marL="804672" lvl="2" indent="-347472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err="1">
                <a:latin typeface="Courier" charset="0"/>
                <a:ea typeface="Courier" charset="0"/>
                <a:cs typeface="Courier" charset="0"/>
                <a:sym typeface="Arial" charset="0"/>
              </a:rPr>
              <a:t>d</a:t>
            </a:r>
            <a:r>
              <a:rPr lang="en-US" altLang="en-US" sz="2000" b="0" dirty="0" err="1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escribedby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: </a:t>
            </a:r>
            <a:r>
              <a:rPr lang="en-US" altLang="en-US" sz="2000" dirty="0" smtClean="0">
                <a:latin typeface="Arial" charset="0"/>
                <a:sym typeface="Arial" charset="0"/>
              </a:rPr>
              <a:t>HTTP PID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, </a:t>
            </a:r>
            <a:r>
              <a:rPr lang="en-US" altLang="en-US" sz="2000" dirty="0" smtClean="0">
                <a:latin typeface="Arial" charset="0"/>
                <a:sym typeface="Arial" charset="0"/>
              </a:rPr>
              <a:t>entry page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 </a:t>
            </a:r>
          </a:p>
          <a:p>
            <a:pPr marL="804672" lvl="2" indent="-347472"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>
                <a:latin typeface="Courier" charset="0"/>
                <a:ea typeface="Courier" charset="0"/>
                <a:cs typeface="Courier" charset="0"/>
                <a:sym typeface="Arial" charset="0"/>
              </a:rPr>
              <a:t>d</a:t>
            </a:r>
            <a:r>
              <a:rPr lang="en-US" altLang="en-US" sz="2000" b="0" dirty="0" smtClean="0">
                <a:latin typeface="Courier" charset="0"/>
                <a:ea typeface="Courier" charset="0"/>
                <a:cs typeface="Courier" charset="0"/>
                <a:sym typeface="Arial" charset="0"/>
              </a:rPr>
              <a:t>escribes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: bibliographic resources</a:t>
            </a:r>
          </a:p>
        </p:txBody>
      </p:sp>
      <p:sp>
        <p:nvSpPr>
          <p:cNvPr id="4098" name="Shape 67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Pattern: Bibliographic Metadata</a:t>
            </a:r>
            <a:endParaRPr lang="en-US" altLang="en-US" dirty="0">
              <a:latin typeface="Arial" charset="0"/>
              <a:ea typeface="Comic Sans MS" charset="0"/>
              <a:cs typeface="Comic Sans MS" charset="0"/>
              <a:sym typeface="Arial" charset="0"/>
            </a:endParaRPr>
          </a:p>
        </p:txBody>
      </p:sp>
      <p:sp>
        <p:nvSpPr>
          <p:cNvPr id="4" name="Shape 109"/>
          <p:cNvSpPr/>
          <p:nvPr/>
        </p:nvSpPr>
        <p:spPr>
          <a:xfrm>
            <a:off x="0" y="6248727"/>
            <a:ext cx="9144000" cy="52322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1400" b="0" dirty="0" smtClean="0">
                <a:latin typeface="+mj-lt"/>
                <a:sym typeface="Arial" charset="0"/>
              </a:rPr>
              <a:t>(1) </a:t>
            </a:r>
            <a:r>
              <a:rPr lang="en-US" sz="1400" b="0" dirty="0">
                <a:latin typeface="+mj-lt"/>
              </a:rPr>
              <a:t>Van de </a:t>
            </a:r>
            <a:r>
              <a:rPr lang="en-US" sz="1400" b="0" dirty="0" err="1">
                <a:latin typeface="+mj-lt"/>
              </a:rPr>
              <a:t>Sompel</a:t>
            </a:r>
            <a:r>
              <a:rPr lang="en-US" sz="1400" b="0" dirty="0">
                <a:latin typeface="+mj-lt"/>
              </a:rPr>
              <a:t>, H., Rosenthal, D., and Nelson, M.L. (2016) Web Infrastructure to Support e-Journal Preservation (and More). </a:t>
            </a:r>
            <a:r>
              <a:rPr lang="en-US" sz="1400" b="0" dirty="0" smtClean="0">
                <a:latin typeface="+mj-lt"/>
              </a:rPr>
              <a:t>http</a:t>
            </a:r>
            <a:r>
              <a:rPr lang="en-US" sz="1400" b="0" dirty="0">
                <a:latin typeface="+mj-lt"/>
              </a:rPr>
              <a:t>://arxiv.org/abs/1605.06154</a:t>
            </a:r>
            <a:endParaRPr lang="en-US" altLang="en-US" sz="1400" b="0" dirty="0">
              <a:latin typeface="+mj-lt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46845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hape 258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+mj-lt"/>
                <a:sym typeface="Arial"/>
              </a:rPr>
              <a:t>Use HTTP Link with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  <a:sym typeface="Courier"/>
              </a:rPr>
              <a:t>describedby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sym typeface="Courier"/>
              </a:rPr>
              <a:t>/describes</a:t>
            </a:r>
            <a:r>
              <a:rPr lang="en-US" dirty="0" smtClean="0">
                <a:latin typeface="+mj-lt"/>
                <a:sym typeface="Arial"/>
              </a:rPr>
              <a:t> </a:t>
            </a:r>
            <a:r>
              <a:rPr lang="en-US" dirty="0">
                <a:latin typeface="+mj-lt"/>
                <a:sym typeface="Arial"/>
              </a:rPr>
              <a:t>Relation Type</a:t>
            </a:r>
            <a:endParaRPr lang="en-US" altLang="en-US" dirty="0">
              <a:latin typeface="+mj-lt"/>
              <a:ea typeface="Comic Sans MS" charset="0"/>
              <a:cs typeface="Comic Sans MS" charset="0"/>
              <a:sym typeface="Arial" charset="0"/>
            </a:endParaRPr>
          </a:p>
        </p:txBody>
      </p:sp>
      <p:sp>
        <p:nvSpPr>
          <p:cNvPr id="259" name="Shape 259"/>
          <p:cNvSpPr/>
          <p:nvPr/>
        </p:nvSpPr>
        <p:spPr>
          <a:xfrm>
            <a:off x="0" y="6264275"/>
            <a:ext cx="9144000" cy="49212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1400" b="0">
                <a:latin typeface="Arial" charset="0"/>
                <a:sym typeface="Arial" charset="0"/>
              </a:rPr>
              <a:t> http://signposting.org/bibliographic_metadata/springer/</a:t>
            </a:r>
            <a:endParaRPr lang="en-US" altLang="en-US" sz="1400" b="0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  <p:pic>
        <p:nvPicPr>
          <p:cNvPr id="54275" name="image3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990600"/>
            <a:ext cx="5924550" cy="4959350"/>
          </a:xfrm>
          <a:prstGeom prst="rect">
            <a:avLst/>
          </a:prstGeom>
          <a:noFill/>
          <a:ln w="9525">
            <a:solidFill>
              <a:srgbClr val="80808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7976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/>
        </p:nvSpPr>
        <p:spPr>
          <a:xfrm>
            <a:off x="304800" y="1470020"/>
            <a:ext cx="8686800" cy="4524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eaLnBrk="1"/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curl -I http://</a:t>
            </a:r>
            <a:r>
              <a:rPr lang="en-US" altLang="en-US" sz="1600" b="0" dirty="0" err="1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journals.plos.org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/</a:t>
            </a:r>
            <a:r>
              <a:rPr lang="en-US" altLang="en-US" sz="1600" b="0" dirty="0" err="1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plosone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/</a:t>
            </a:r>
            <a:r>
              <a:rPr lang="en-US" altLang="en-US" sz="1600" b="0" dirty="0" err="1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article?id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=10.1371/journal.pone.0115253</a:t>
            </a:r>
          </a:p>
          <a:p>
            <a:pPr eaLnBrk="1"/>
            <a:endParaRPr lang="en-US" altLang="en-US" sz="1600" b="0" dirty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HTTP/1.1 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200 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OK</a:t>
            </a:r>
          </a:p>
          <a:p>
            <a:pPr eaLnBrk="1"/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Date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: Sat, 17 Jun 2017 09:29:03 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GMT</a:t>
            </a:r>
          </a:p>
          <a:p>
            <a:pPr eaLnBrk="1"/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Server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: 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Apache-Coyote/1.1</a:t>
            </a:r>
          </a:p>
          <a:p>
            <a:pPr eaLnBrk="1"/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Content-Language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: </a:t>
            </a:r>
            <a:r>
              <a:rPr lang="en-US" altLang="en-US" sz="1600" b="0" dirty="0" err="1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en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-US</a:t>
            </a:r>
          </a:p>
          <a:p>
            <a:pPr eaLnBrk="1"/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Keep-Alive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: timeout=5, 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max=100</a:t>
            </a:r>
          </a:p>
          <a:p>
            <a:pPr eaLnBrk="1"/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Content-Length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: 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308491</a:t>
            </a:r>
          </a:p>
          <a:p>
            <a:pPr eaLnBrk="1"/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Content-Type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: 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text/</a:t>
            </a:r>
            <a:r>
              <a:rPr lang="en-US" altLang="en-US" sz="1600" b="0" dirty="0" err="1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html;charset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=UTF-8</a:t>
            </a:r>
          </a:p>
          <a:p>
            <a:pPr eaLnBrk="1"/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Connection</a:t>
            </a:r>
            <a:r>
              <a:rPr lang="en-US" altLang="en-US" sz="1600" b="0" dirty="0">
                <a:latin typeface="Courier" charset="0"/>
                <a:ea typeface="Courier" charset="0"/>
                <a:cs typeface="Courier" charset="0"/>
                <a:sym typeface="Courier" charset="0"/>
              </a:rPr>
              <a:t>: </a:t>
            </a:r>
            <a:r>
              <a:rPr lang="en-US" altLang="en-US" sz="1600" b="0" dirty="0" smtClean="0">
                <a:latin typeface="Courier" charset="0"/>
                <a:ea typeface="Courier" charset="0"/>
                <a:cs typeface="Courier" charset="0"/>
                <a:sym typeface="Courier" charset="0"/>
              </a:rPr>
              <a:t>keep-alive</a:t>
            </a:r>
          </a:p>
          <a:p>
            <a:pPr eaLnBrk="1"/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Link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:  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</a:t>
            </a:r>
          </a:p>
          <a:p>
            <a:pPr eaLnBrk="1"/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&lt;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http://</a:t>
            </a:r>
            <a:r>
              <a:rPr lang="en-US" altLang="en-US" sz="16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journals.plos.org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/</a:t>
            </a:r>
            <a:r>
              <a:rPr lang="en-US" altLang="en-US" sz="16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plosone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/article/citation/</a:t>
            </a:r>
            <a:r>
              <a:rPr lang="en-US" altLang="en-US" sz="16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bibtex?id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=10.1371</a:t>
            </a:r>
          </a:p>
          <a:p>
            <a:pPr eaLnBrk="1"/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%2Fjournal.pone.0115253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&gt; </a:t>
            </a:r>
            <a:endParaRPr lang="en-US" altLang="en-US" sz="1600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; </a:t>
            </a:r>
            <a:r>
              <a:rPr lang="en-US" alt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rel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="</a:t>
            </a:r>
            <a:r>
              <a:rPr lang="en-US" alt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describedby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" ; 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type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="application/x-</a:t>
            </a:r>
            <a:r>
              <a:rPr lang="en-US" alt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bibtex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" , </a:t>
            </a:r>
            <a:endParaRPr lang="en-US" altLang="en-US" sz="1600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&lt;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https://</a:t>
            </a:r>
            <a:r>
              <a:rPr lang="en-US" alt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doi.org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/10.1371/journal.pone.0115253&gt; </a:t>
            </a:r>
            <a:endParaRPr lang="en-US" altLang="en-US" sz="1600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</a:t>
            </a:r>
            <a:r>
              <a:rPr lang="en-US" altLang="en-US" sz="16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; </a:t>
            </a:r>
            <a:r>
              <a:rPr lang="en-US" altLang="en-US" sz="16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rel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="</a:t>
            </a:r>
            <a:r>
              <a:rPr lang="en-US" alt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describedby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" ; type="application/</a:t>
            </a:r>
            <a:r>
              <a:rPr lang="en-US" alt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vnd.citationstyles.csl+json</a:t>
            </a:r>
            <a:r>
              <a:rPr lang="en-US" alt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"</a:t>
            </a:r>
          </a:p>
        </p:txBody>
      </p:sp>
      <p:sp>
        <p:nvSpPr>
          <p:cNvPr id="169" name="Shape 169"/>
          <p:cNvSpPr/>
          <p:nvPr/>
        </p:nvSpPr>
        <p:spPr>
          <a:xfrm>
            <a:off x="120650" y="1371601"/>
            <a:ext cx="8870950" cy="4779902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algn="ctr" eaLnBrk="1"/>
            <a:endParaRPr lang="en-US" altLang="en-US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  <p:sp>
        <p:nvSpPr>
          <p:cNvPr id="6" name="Shape 258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+mj-lt"/>
                <a:sym typeface="Arial"/>
              </a:rPr>
              <a:t>Use HTTP Link with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  <a:sym typeface="Courier"/>
              </a:rPr>
              <a:t>describedby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sym typeface="Courier"/>
              </a:rPr>
              <a:t>/describes</a:t>
            </a:r>
            <a:r>
              <a:rPr lang="en-US" dirty="0" smtClean="0">
                <a:latin typeface="+mj-lt"/>
                <a:sym typeface="Arial"/>
              </a:rPr>
              <a:t> </a:t>
            </a:r>
            <a:r>
              <a:rPr lang="en-US" dirty="0">
                <a:latin typeface="+mj-lt"/>
                <a:sym typeface="Arial"/>
              </a:rPr>
              <a:t>Relation Type</a:t>
            </a:r>
            <a:endParaRPr lang="en-US" altLang="en-US" dirty="0">
              <a:latin typeface="+mj-lt"/>
              <a:ea typeface="Comic Sans MS" charset="0"/>
              <a:cs typeface="Comic Sans MS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62096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hape 262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Bibliographic Metadata </a:t>
            </a:r>
            <a:r>
              <a:rPr lang="en-US" altLang="en-US" dirty="0" smtClean="0">
                <a:latin typeface="Arial" charset="0"/>
                <a:ea typeface="Comic Sans MS" charset="0"/>
                <a:cs typeface="Comic Sans MS" charset="0"/>
                <a:sym typeface="Arial" charset="0"/>
              </a:rPr>
              <a:t>Conventions</a:t>
            </a:r>
            <a:endParaRPr lang="en-US" altLang="en-US" dirty="0">
              <a:latin typeface="Arial" charset="0"/>
              <a:ea typeface="Comic Sans MS" charset="0"/>
              <a:cs typeface="Comic Sans MS" charset="0"/>
              <a:sym typeface="Arial" charset="0"/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0" y="6264275"/>
            <a:ext cx="9144000" cy="492125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1400" b="0" dirty="0">
                <a:latin typeface="Arial" charset="0"/>
                <a:sym typeface="Arial" charset="0"/>
              </a:rPr>
              <a:t> http://</a:t>
            </a:r>
            <a:r>
              <a:rPr lang="en-US" altLang="en-US" sz="1400" b="0" dirty="0" err="1">
                <a:latin typeface="Arial" charset="0"/>
                <a:sym typeface="Arial" charset="0"/>
              </a:rPr>
              <a:t>signposting.org</a:t>
            </a:r>
            <a:r>
              <a:rPr lang="en-US" altLang="en-US" sz="1400" b="0" dirty="0">
                <a:latin typeface="Arial" charset="0"/>
                <a:sym typeface="Arial" charset="0"/>
              </a:rPr>
              <a:t>/conventions/</a:t>
            </a:r>
            <a:endParaRPr lang="en-US" altLang="en-US" sz="1400" b="0" dirty="0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  <p:pic>
        <p:nvPicPr>
          <p:cNvPr id="55299" name="image3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17613"/>
            <a:ext cx="9144000" cy="442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751910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457200" y="1219200"/>
            <a:ext cx="8229600" cy="3054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1pPr>
            <a:lvl2pPr marL="800100" indent="-342900"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2pPr>
            <a:lvl3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3pPr>
            <a:lvl4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4pPr>
            <a:lvl5pPr algn="ctr" defTabSz="457200"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5pPr>
            <a:lvl6pPr marL="4572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6pPr>
            <a:lvl7pPr marL="9144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7pPr>
            <a:lvl8pPr marL="13716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8pPr>
            <a:lvl9pPr marL="1828800" indent="18288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000000"/>
                </a:solidFill>
                <a:latin typeface="Comic Sans MS" charset="0"/>
                <a:ea typeface="Comic Sans MS" charset="0"/>
                <a:cs typeface="Comic Sans MS" charset="0"/>
                <a:sym typeface="Comic Sans MS" charset="0"/>
              </a:defRPr>
            </a:lvl9pPr>
          </a:lstStyle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Introduction: HTTP Links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Signposting the Scholarly Web</a:t>
            </a:r>
            <a:endParaRPr lang="en-US" altLang="en-US" sz="2000" b="0" dirty="0"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b="0" dirty="0" smtClean="0">
                <a:latin typeface="Arial" charset="0"/>
                <a:sym typeface="Arial" charset="0"/>
              </a:rPr>
              <a:t>Proposed Patterns</a:t>
            </a: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1700"/>
              </a:spcBef>
              <a:buSzPct val="100000"/>
              <a:buFont typeface="Arial" charset="0"/>
              <a:buChar char="•"/>
            </a:pPr>
            <a:endParaRPr lang="en-US" altLang="en-US" sz="20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l" eaLnBrk="1">
              <a:spcBef>
                <a:spcPts val="400"/>
              </a:spcBef>
              <a:buSzPct val="100000"/>
              <a:buFont typeface="Arial" charset="0"/>
              <a:buChar char="•"/>
            </a:pPr>
            <a:r>
              <a:rPr lang="en-US" altLang="en-US" sz="2000" dirty="0" smtClean="0">
                <a:latin typeface="Arial" charset="0"/>
                <a:sym typeface="Arial" charset="0"/>
              </a:rPr>
              <a:t>Putting it Together</a:t>
            </a:r>
            <a:endParaRPr lang="en-US" altLang="en-US" sz="2000" dirty="0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  <p:sp>
        <p:nvSpPr>
          <p:cNvPr id="4098" name="Shape 67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915397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hape 135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Links</a:t>
            </a:r>
          </a:p>
        </p:txBody>
      </p:sp>
      <p:sp>
        <p:nvSpPr>
          <p:cNvPr id="137" name="Shape 137"/>
          <p:cNvSpPr/>
          <p:nvPr/>
        </p:nvSpPr>
        <p:spPr>
          <a:xfrm>
            <a:off x="0" y="6248728"/>
            <a:ext cx="9144000" cy="52322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 eaLnBrk="1"/>
            <a:r>
              <a:rPr lang="en-US" altLang="en-US" sz="1400" b="0" dirty="0">
                <a:latin typeface="Arial" charset="0"/>
                <a:sym typeface="Arial" charset="0"/>
              </a:rPr>
              <a:t>Mark Nottingham (</a:t>
            </a:r>
            <a:r>
              <a:rPr lang="en-US" altLang="en-US" sz="1400" b="0" dirty="0" smtClean="0">
                <a:latin typeface="Arial" charset="0"/>
                <a:sym typeface="Arial" charset="0"/>
              </a:rPr>
              <a:t>2017) RFC8288: </a:t>
            </a:r>
            <a:r>
              <a:rPr lang="en-US" altLang="en-US" sz="1400" b="0" dirty="0">
                <a:latin typeface="Arial" charset="0"/>
                <a:sym typeface="Arial" charset="0"/>
              </a:rPr>
              <a:t>Web Linking. </a:t>
            </a:r>
            <a:endParaRPr lang="en-US" altLang="en-US" sz="1400" b="0" dirty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algn="ctr" eaLnBrk="1"/>
            <a:r>
              <a:rPr lang="en-US" altLang="en-US" sz="1400" b="0" dirty="0">
                <a:latin typeface="Arial" charset="0"/>
                <a:sym typeface="Arial" charset="0"/>
              </a:rPr>
              <a:t>http://</a:t>
            </a:r>
            <a:r>
              <a:rPr lang="en-US" altLang="en-US" sz="1400" b="0" dirty="0" err="1" smtClean="0">
                <a:latin typeface="Arial" charset="0"/>
                <a:sym typeface="Arial" charset="0"/>
              </a:rPr>
              <a:t>tools.iets.org</a:t>
            </a:r>
            <a:r>
              <a:rPr lang="en-US" altLang="en-US" sz="1400" b="0" dirty="0" smtClean="0">
                <a:latin typeface="Arial" charset="0"/>
                <a:sym typeface="Arial" charset="0"/>
              </a:rPr>
              <a:t>/</a:t>
            </a:r>
            <a:r>
              <a:rPr lang="en-US" altLang="en-US" sz="1400" b="0" dirty="0" err="1" smtClean="0">
                <a:latin typeface="Arial" charset="0"/>
                <a:sym typeface="Arial" charset="0"/>
              </a:rPr>
              <a:t>rfc</a:t>
            </a:r>
            <a:r>
              <a:rPr lang="en-US" altLang="en-US" sz="1400" b="0" dirty="0" smtClean="0">
                <a:latin typeface="Arial" charset="0"/>
                <a:sym typeface="Arial" charset="0"/>
              </a:rPr>
              <a:t>/rfc8288.txt</a:t>
            </a:r>
            <a:endParaRPr lang="en-US" altLang="en-US" sz="1400" b="0" dirty="0">
              <a:latin typeface="Arial" charset="0"/>
              <a:sym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16" y="1233055"/>
            <a:ext cx="8928242" cy="429008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3918480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0"/>
            <a:ext cx="7321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646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0"/>
            <a:ext cx="73212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629397" y="957267"/>
            <a:ext cx="2000262" cy="3571875"/>
          </a:xfrm>
          <a:prstGeom prst="rect">
            <a:avLst/>
          </a:prstGeom>
          <a:noFill/>
          <a:ln w="3175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2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95454" y="957267"/>
            <a:ext cx="4662501" cy="890580"/>
          </a:xfrm>
          <a:prstGeom prst="rect">
            <a:avLst/>
          </a:prstGeom>
          <a:noFill/>
          <a:ln w="3175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2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95454" y="2971800"/>
            <a:ext cx="4662500" cy="3314700"/>
          </a:xfrm>
          <a:prstGeom prst="rect">
            <a:avLst/>
          </a:prstGeom>
          <a:noFill/>
          <a:ln w="3175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2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2926" y="2420040"/>
            <a:ext cx="141320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Comic Sans MS"/>
                <a:cs typeface="Comic Sans MS"/>
                <a:sym typeface="Comic Sans MS"/>
              </a:rPr>
              <a:t>bibliographic</a:t>
            </a:r>
            <a:endParaRPr kumimoji="0" lang="en-US" sz="18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Comic Sans MS"/>
              <a:cs typeface="Comic Sans MS"/>
              <a:sym typeface="Comic Sans MS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latin typeface="+mj-lt"/>
                <a:ea typeface="Comic Sans MS"/>
                <a:cs typeface="Comic Sans MS"/>
                <a:sym typeface="Comic Sans MS"/>
              </a:rPr>
              <a:t>resources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24972" y="3429000"/>
            <a:ext cx="120802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Comic Sans MS"/>
                <a:cs typeface="Comic Sans MS"/>
                <a:sym typeface="Comic Sans MS"/>
              </a:rPr>
              <a:t>constituent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latin typeface="+mj-lt"/>
                <a:ea typeface="Comic Sans MS"/>
                <a:cs typeface="Comic Sans MS"/>
                <a:sym typeface="Comic Sans MS"/>
              </a:rPr>
              <a:t>resources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81453" y="1088914"/>
            <a:ext cx="695060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Comic Sans MS"/>
                <a:cs typeface="Comic Sans MS"/>
                <a:sym typeface="Comic Sans MS"/>
              </a:rPr>
              <a:t>HTTP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latin typeface="+mj-lt"/>
                <a:ea typeface="Comic Sans MS"/>
                <a:cs typeface="Comic Sans MS"/>
                <a:sym typeface="Comic Sans MS"/>
              </a:rPr>
              <a:t>PID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91425469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0"/>
            <a:ext cx="73212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58363" y="2393879"/>
            <a:ext cx="1352685" cy="30777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Comic Sans MS"/>
                <a:cs typeface="Comic Sans MS"/>
                <a:sym typeface="Comic Sans MS"/>
              </a:rPr>
              <a:t>cite-as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94682429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0"/>
            <a:ext cx="7321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58363" y="2393879"/>
            <a:ext cx="1352685" cy="30777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Comic Sans MS"/>
                <a:cs typeface="Comic Sans MS"/>
                <a:sym typeface="Comic Sans MS"/>
              </a:rPr>
              <a:t>cite-as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186148992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0"/>
            <a:ext cx="73212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58363" y="2393879"/>
            <a:ext cx="1352685" cy="30777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Comic Sans MS"/>
                <a:cs typeface="Comic Sans MS"/>
                <a:sym typeface="Comic Sans MS"/>
              </a:rPr>
              <a:t>cite-as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110987582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0"/>
            <a:ext cx="7321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58363" y="2393879"/>
            <a:ext cx="1352685" cy="30777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Comic Sans MS"/>
                <a:cs typeface="Comic Sans MS"/>
                <a:sym typeface="Comic Sans MS"/>
              </a:rPr>
              <a:t>cite-as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28791710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image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1517650"/>
            <a:ext cx="3657600" cy="3592513"/>
          </a:xfrm>
          <a:prstGeom prst="rect">
            <a:avLst/>
          </a:prstGeom>
          <a:noFill/>
          <a:ln w="9525">
            <a:solidFill>
              <a:srgbClr val="A6A6A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4" name="Shape 60"/>
          <p:cNvSpPr>
            <a:spLocks noChangeArrowheads="1"/>
          </p:cNvSpPr>
          <p:nvPr/>
        </p:nvSpPr>
        <p:spPr bwMode="auto">
          <a:xfrm>
            <a:off x="114300" y="5102225"/>
            <a:ext cx="3657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r>
              <a:rPr lang="en-US" altLang="en-US" sz="1400" b="0">
                <a:latin typeface="Arial" charset="0"/>
                <a:sym typeface="Arial" charset="0"/>
              </a:rPr>
              <a:t>Cartoon by Patrick Hochstenbach</a:t>
            </a:r>
          </a:p>
        </p:txBody>
      </p:sp>
      <p:sp>
        <p:nvSpPr>
          <p:cNvPr id="61" name="Shape 61"/>
          <p:cNvSpPr/>
          <p:nvPr/>
        </p:nvSpPr>
        <p:spPr>
          <a:xfrm>
            <a:off x="3863975" y="1506538"/>
            <a:ext cx="5280025" cy="3354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endParaRPr lang="en-US" altLang="en-US" sz="2200" b="0" dirty="0">
              <a:solidFill>
                <a:srgbClr val="4E99D6"/>
              </a:solidFill>
              <a:latin typeface="Arial" charset="0"/>
              <a:sym typeface="Arial" charset="0"/>
            </a:endParaRPr>
          </a:p>
          <a:p>
            <a:pPr algn="ctr" eaLnBrk="1"/>
            <a:r>
              <a:rPr lang="en-US" altLang="en-US" sz="22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Slides prepared by: </a:t>
            </a:r>
          </a:p>
          <a:p>
            <a:pPr algn="ctr" eaLnBrk="1"/>
            <a:r>
              <a:rPr lang="en-US" altLang="en-US" sz="22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Herbert Van de </a:t>
            </a:r>
            <a:r>
              <a:rPr lang="en-US" altLang="en-US" sz="2200" b="0" dirty="0" err="1" smtClean="0">
                <a:solidFill>
                  <a:schemeClr val="tx1"/>
                </a:solidFill>
                <a:latin typeface="Arial" charset="0"/>
                <a:sym typeface="Arial" charset="0"/>
              </a:rPr>
              <a:t>Sompel</a:t>
            </a:r>
            <a:r>
              <a:rPr lang="en-US" altLang="en-US" sz="2200" b="0" dirty="0" smtClean="0">
                <a:solidFill>
                  <a:schemeClr val="tx1"/>
                </a:solidFill>
                <a:latin typeface="Arial" charset="0"/>
                <a:sym typeface="Arial" charset="0"/>
              </a:rPr>
              <a:t> </a:t>
            </a:r>
          </a:p>
          <a:p>
            <a:pPr algn="ctr" eaLnBrk="1"/>
            <a:r>
              <a:rPr lang="en-US" altLang="en-US" sz="2200" b="0" dirty="0" smtClean="0">
                <a:solidFill>
                  <a:srgbClr val="4E99D6"/>
                </a:solidFill>
                <a:latin typeface="Arial" charset="0"/>
                <a:sym typeface="Arial" charset="0"/>
              </a:rPr>
              <a:t>@</a:t>
            </a:r>
            <a:r>
              <a:rPr lang="en-US" altLang="en-US" sz="2200" b="0" dirty="0" err="1" smtClean="0">
                <a:solidFill>
                  <a:srgbClr val="4E99D6"/>
                </a:solidFill>
                <a:latin typeface="Arial" charset="0"/>
                <a:sym typeface="Arial" charset="0"/>
              </a:rPr>
              <a:t>hvdsomp</a:t>
            </a:r>
            <a:endParaRPr lang="en-US" altLang="en-US" sz="2200" b="0" dirty="0">
              <a:solidFill>
                <a:srgbClr val="4E99D6"/>
              </a:solidFill>
              <a:latin typeface="Arial" charset="0"/>
              <a:sym typeface="Arial" charset="0"/>
            </a:endParaRPr>
          </a:p>
          <a:p>
            <a:pPr algn="ctr" eaLnBrk="1"/>
            <a:endParaRPr lang="en-US" altLang="en-US" sz="2200" b="0" dirty="0">
              <a:solidFill>
                <a:srgbClr val="4E99D6"/>
              </a:solidFill>
              <a:latin typeface="Arial" charset="0"/>
              <a:sym typeface="Arial" charset="0"/>
            </a:endParaRPr>
          </a:p>
          <a:p>
            <a:pPr algn="ctr" eaLnBrk="1"/>
            <a:endParaRPr lang="en-US" altLang="en-US" sz="2200" b="0" dirty="0">
              <a:solidFill>
                <a:srgbClr val="4E99D6"/>
              </a:solidFill>
              <a:latin typeface="Arial" charset="0"/>
              <a:sym typeface="Arial" charset="0"/>
            </a:endParaRPr>
          </a:p>
          <a:p>
            <a:pPr algn="ctr" eaLnBrk="1"/>
            <a:r>
              <a:rPr lang="en-US" altLang="en-US" sz="2000" b="0" dirty="0">
                <a:latin typeface="Arial" charset="0"/>
                <a:sym typeface="Arial" charset="0"/>
              </a:rPr>
              <a:t>Acknowledgments: Geoff </a:t>
            </a:r>
            <a:r>
              <a:rPr lang="en-US" altLang="en-US" sz="2000" b="0" dirty="0" err="1">
                <a:latin typeface="Arial" charset="0"/>
                <a:sym typeface="Arial" charset="0"/>
              </a:rPr>
              <a:t>Bilder</a:t>
            </a:r>
            <a:r>
              <a:rPr lang="en-US" altLang="en-US" sz="2000" b="0" dirty="0">
                <a:latin typeface="Arial" charset="0"/>
                <a:sym typeface="Arial" charset="0"/>
              </a:rPr>
              <a:t>, Shawn Jones, Martin Klein, Michael L. Nelson, David Rosenthal, </a:t>
            </a:r>
            <a:r>
              <a:rPr lang="en-US" altLang="en-US" sz="2000" b="0" dirty="0" err="1">
                <a:latin typeface="Arial" charset="0"/>
                <a:sym typeface="Arial" charset="0"/>
              </a:rPr>
              <a:t>Harihar</a:t>
            </a:r>
            <a:r>
              <a:rPr lang="en-US" altLang="en-US" sz="2000" b="0" dirty="0">
                <a:latin typeface="Arial" charset="0"/>
                <a:sym typeface="Arial" charset="0"/>
              </a:rPr>
              <a:t> </a:t>
            </a:r>
            <a:r>
              <a:rPr lang="en-US" altLang="en-US" sz="2000" b="0" dirty="0" smtClean="0">
                <a:latin typeface="Arial" charset="0"/>
                <a:sym typeface="Arial" charset="0"/>
              </a:rPr>
              <a:t>Shankar, Simeon </a:t>
            </a:r>
            <a:r>
              <a:rPr lang="en-US" altLang="en-US" sz="2000" b="0" dirty="0">
                <a:latin typeface="Arial" charset="0"/>
                <a:sym typeface="Arial" charset="0"/>
              </a:rPr>
              <a:t>Warner, Karl Ward, Joe </a:t>
            </a:r>
            <a:r>
              <a:rPr lang="en-US" altLang="en-US" sz="2000" b="0" dirty="0" err="1">
                <a:latin typeface="Arial" charset="0"/>
                <a:sym typeface="Arial" charset="0"/>
              </a:rPr>
              <a:t>Wass</a:t>
            </a:r>
            <a:endParaRPr lang="en-US" altLang="en-US" sz="2000" b="0" dirty="0">
              <a:latin typeface="Arial" charset="0"/>
              <a:sym typeface="Arial" charset="0"/>
            </a:endParaRPr>
          </a:p>
        </p:txBody>
      </p:sp>
      <p:sp>
        <p:nvSpPr>
          <p:cNvPr id="3076" name="Shape 62"/>
          <p:cNvSpPr>
            <a:spLocks noChangeArrowheads="1"/>
          </p:cNvSpPr>
          <p:nvPr/>
        </p:nvSpPr>
        <p:spPr bwMode="auto">
          <a:xfrm>
            <a:off x="0" y="22860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r>
              <a:rPr lang="en-US" altLang="en-US" sz="2800" b="0" dirty="0" smtClean="0">
                <a:latin typeface="Arial" charset="0"/>
                <a:sym typeface="Arial" charset="0"/>
              </a:rPr>
              <a:t>Signposting the Scholarly Web: An Overview</a:t>
            </a:r>
            <a:endParaRPr lang="en-US" altLang="en-US" sz="2800" b="0" dirty="0">
              <a:latin typeface="Arial" charset="0"/>
              <a:sym typeface="Arial" charset="0"/>
            </a:endParaRPr>
          </a:p>
        </p:txBody>
      </p:sp>
      <p:sp>
        <p:nvSpPr>
          <p:cNvPr id="3077" name="Shape 63"/>
          <p:cNvSpPr>
            <a:spLocks noChangeArrowheads="1"/>
          </p:cNvSpPr>
          <p:nvPr/>
        </p:nvSpPr>
        <p:spPr bwMode="auto">
          <a:xfrm>
            <a:off x="-38100" y="800100"/>
            <a:ext cx="9144000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r>
              <a:rPr lang="en-US" altLang="en-US" sz="2200" b="0">
                <a:latin typeface="Arial" charset="0"/>
                <a:sym typeface="Arial" charset="0"/>
              </a:rPr>
              <a:t>http://signposting.org</a:t>
            </a:r>
          </a:p>
        </p:txBody>
      </p:sp>
      <p:sp>
        <p:nvSpPr>
          <p:cNvPr id="3078" name="Shape 64"/>
          <p:cNvSpPr>
            <a:spLocks noChangeArrowheads="1"/>
          </p:cNvSpPr>
          <p:nvPr/>
        </p:nvSpPr>
        <p:spPr bwMode="auto">
          <a:xfrm>
            <a:off x="-88900" y="5584825"/>
            <a:ext cx="9210675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eaLnBrk="1"/>
            <a:r>
              <a:rPr lang="en-US" altLang="en-US" sz="2200" b="0">
                <a:latin typeface="Arial" charset="0"/>
                <a:sym typeface="Arial" charset="0"/>
              </a:rPr>
              <a:t>Signposting is funded by the Andrew W. Mellon Foundation</a:t>
            </a:r>
          </a:p>
        </p:txBody>
      </p:sp>
    </p:spTree>
    <p:extLst>
      <p:ext uri="{BB962C8B-B14F-4D97-AF65-F5344CB8AC3E}">
        <p14:creationId xmlns:p14="http://schemas.microsoft.com/office/powerpoint/2010/main" val="42122864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13" y="977900"/>
            <a:ext cx="7318375" cy="484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hape 135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Links</a:t>
            </a:r>
          </a:p>
        </p:txBody>
      </p:sp>
    </p:spTree>
    <p:extLst>
      <p:ext uri="{BB962C8B-B14F-4D97-AF65-F5344CB8AC3E}">
        <p14:creationId xmlns:p14="http://schemas.microsoft.com/office/powerpoint/2010/main" val="127073508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13" y="982663"/>
            <a:ext cx="7318375" cy="484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hape 135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Links</a:t>
            </a:r>
          </a:p>
        </p:txBody>
      </p:sp>
    </p:spTree>
    <p:extLst>
      <p:ext uri="{BB962C8B-B14F-4D97-AF65-F5344CB8AC3E}">
        <p14:creationId xmlns:p14="http://schemas.microsoft.com/office/powerpoint/2010/main" val="51975460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hape 142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/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Links Are Used</a:t>
            </a:r>
          </a:p>
        </p:txBody>
      </p:sp>
      <p:sp>
        <p:nvSpPr>
          <p:cNvPr id="143" name="Shape 143"/>
          <p:cNvSpPr/>
          <p:nvPr/>
        </p:nvSpPr>
        <p:spPr>
          <a:xfrm>
            <a:off x="304800" y="1627188"/>
            <a:ext cx="8610600" cy="3711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curl –I http://dbpedia.org/data/Reykjavik</a:t>
            </a:r>
          </a:p>
          <a:p>
            <a:pPr eaLnBrk="1"/>
            <a:endParaRPr lang="en-US" altLang="en-US" sz="1600" b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HTTP/1.1 200 OK</a:t>
            </a:r>
            <a:endParaRPr lang="en-US" altLang="en-US" sz="1600" b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Date: Thu, 27 Oct 2016 04:43:28 GMT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Content-Type: application/rdf+xml; charset=UTF-8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Content-Length: 1210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Link: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&lt;http://creativecommons.org/licenses/by-sa/3.0&gt;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rel=“license",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&lt;http://dbpedia.org/data/Reykjavik&gt;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rel="alternate"; type="text/n3",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&lt;http://dbpedia.org/resource/Reykjavik&gt;; rel="describes",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&lt;http://mementoarchive.lanl.gov/dbpedia/timegate/http://dbpedia.org/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 data/Reykjavik&gt;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rel="timegate"</a:t>
            </a:r>
          </a:p>
        </p:txBody>
      </p:sp>
      <p:sp>
        <p:nvSpPr>
          <p:cNvPr id="144" name="Shape 144"/>
          <p:cNvSpPr/>
          <p:nvPr/>
        </p:nvSpPr>
        <p:spPr>
          <a:xfrm>
            <a:off x="120650" y="1371600"/>
            <a:ext cx="8870950" cy="40878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algn="ctr" eaLnBrk="1"/>
            <a:endParaRPr lang="en-US" altLang="en-US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58665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Shape 146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/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Links Are Used</a:t>
            </a:r>
          </a:p>
        </p:txBody>
      </p:sp>
      <p:sp>
        <p:nvSpPr>
          <p:cNvPr id="147" name="Shape 147"/>
          <p:cNvSpPr/>
          <p:nvPr/>
        </p:nvSpPr>
        <p:spPr>
          <a:xfrm>
            <a:off x="304800" y="1627188"/>
            <a:ext cx="8610600" cy="3711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curl –I http://dbpedia.org/data/Reykjavik</a:t>
            </a:r>
          </a:p>
          <a:p>
            <a:pPr eaLnBrk="1"/>
            <a:endParaRPr lang="en-US" altLang="en-US" sz="1600" b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HTTP/1.1 200 OK</a:t>
            </a:r>
            <a:endParaRPr lang="en-US" altLang="en-US" sz="1600" b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Date: Thu, 27 Oct 2016 04:43:28 GMT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Content-Type: application/rdf+xml; charset=UTF-8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Content-Length: 1210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Link: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</a:t>
            </a:r>
            <a:r>
              <a:rPr lang="en-US" altLang="en-US" sz="1600" b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&lt;http://creativecommons.org/licenses/by-sa/3.0&gt; </a:t>
            </a:r>
          </a:p>
          <a:p>
            <a:pPr eaLnBrk="1"/>
            <a:r>
              <a:rPr lang="en-US" altLang="en-US" sz="1600" b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; rel=“license"</a:t>
            </a:r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,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&lt;http://dbpedia.org/data/Reykjavik&gt;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rel="alternate"; type="text/n3",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&lt;http://dbpedia.org/resource/Reykjavik&gt;; rel="describes",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&lt;http://mementoarchive.lanl.gov/dbpedia/timegate/http://dbpedia.org/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 data/Reykjavik&gt;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rel="timegate"</a:t>
            </a:r>
          </a:p>
        </p:txBody>
      </p:sp>
      <p:sp>
        <p:nvSpPr>
          <p:cNvPr id="148" name="Shape 148"/>
          <p:cNvSpPr/>
          <p:nvPr/>
        </p:nvSpPr>
        <p:spPr>
          <a:xfrm>
            <a:off x="120650" y="1371600"/>
            <a:ext cx="8870950" cy="40878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algn="ctr" eaLnBrk="1"/>
            <a:endParaRPr lang="en-US" altLang="en-US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9722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hape 150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/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Links Are Used</a:t>
            </a:r>
          </a:p>
        </p:txBody>
      </p:sp>
      <p:sp>
        <p:nvSpPr>
          <p:cNvPr id="151" name="Shape 151"/>
          <p:cNvSpPr/>
          <p:nvPr/>
        </p:nvSpPr>
        <p:spPr>
          <a:xfrm>
            <a:off x="304800" y="1627188"/>
            <a:ext cx="8610600" cy="3711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curl –I http://dbpedia.org/data/Reykjavik</a:t>
            </a:r>
          </a:p>
          <a:p>
            <a:pPr eaLnBrk="1"/>
            <a:endParaRPr lang="en-US" altLang="en-US" sz="1600" b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HTTP/1.1 200 OK</a:t>
            </a:r>
            <a:endParaRPr lang="en-US" altLang="en-US" sz="1600" b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Date: Thu, 27 Oct 2016 04:43:28 GMT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Content-Type: application/rdf+xml; charset=UTF-8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Content-Length: 1210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Link: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&lt;http://creativecommons.org/licenses/by-sa/3.0&gt;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rel=“license",</a:t>
            </a:r>
          </a:p>
          <a:p>
            <a:pPr eaLnBrk="1"/>
            <a:r>
              <a:rPr lang="en-US" altLang="en-US" sz="1600" b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&lt;http://dbpedia.org/data/Reykjavik&gt;</a:t>
            </a:r>
          </a:p>
          <a:p>
            <a:pPr eaLnBrk="1"/>
            <a:r>
              <a:rPr lang="en-US" altLang="en-US" sz="1600" b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 ; rel="alternate"; type="text/n3"</a:t>
            </a:r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&lt;http://dbpedia.org/resource/Reykjavik&gt;; rel="describes",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&lt;http://mementoarchive.lanl.gov/dbpedia/timegate/http://dbpedia.org/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 data/Reykjavik&gt;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rel="timegate"</a:t>
            </a:r>
          </a:p>
        </p:txBody>
      </p:sp>
      <p:sp>
        <p:nvSpPr>
          <p:cNvPr id="152" name="Shape 152"/>
          <p:cNvSpPr/>
          <p:nvPr/>
        </p:nvSpPr>
        <p:spPr>
          <a:xfrm>
            <a:off x="120650" y="1371600"/>
            <a:ext cx="8870950" cy="40878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algn="ctr" eaLnBrk="1"/>
            <a:endParaRPr lang="en-US" altLang="en-US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66559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hape 154"/>
          <p:cNvSpPr>
            <a:spLocks noGrp="1"/>
          </p:cNvSpPr>
          <p:nvPr>
            <p:ph type="title"/>
          </p:nvPr>
        </p:nvSpPr>
        <p:spPr>
          <a:xfrm>
            <a:off x="0" y="188913"/>
            <a:ext cx="9144000" cy="935037"/>
          </a:xfrm>
        </p:spPr>
        <p:txBody>
          <a:bodyPr/>
          <a:lstStyle/>
          <a:p>
            <a:pPr eaLnBrk="1" hangingPunct="1"/>
            <a:r>
              <a:rPr lang="en-US" altLang="en-US">
                <a:latin typeface="Arial" charset="0"/>
                <a:ea typeface="Comic Sans MS" charset="0"/>
                <a:cs typeface="Comic Sans MS" charset="0"/>
                <a:sym typeface="Arial" charset="0"/>
              </a:rPr>
              <a:t>HTTP Links Are Used</a:t>
            </a:r>
          </a:p>
        </p:txBody>
      </p:sp>
      <p:sp>
        <p:nvSpPr>
          <p:cNvPr id="155" name="Shape 155"/>
          <p:cNvSpPr/>
          <p:nvPr/>
        </p:nvSpPr>
        <p:spPr>
          <a:xfrm>
            <a:off x="304800" y="1627188"/>
            <a:ext cx="8610600" cy="3711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curl –I http://dbpedia.org/data/Reykjavik</a:t>
            </a:r>
          </a:p>
          <a:p>
            <a:pPr eaLnBrk="1"/>
            <a:endParaRPr lang="en-US" altLang="en-US" sz="1600" b="0">
              <a:latin typeface="Courier" charset="0"/>
              <a:ea typeface="Courier" charset="0"/>
              <a:cs typeface="Courier" charset="0"/>
              <a:sym typeface="Courier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HTTP/1.1 200 OK</a:t>
            </a:r>
            <a:endParaRPr lang="en-US" altLang="en-US" sz="1600" b="0">
              <a:solidFill>
                <a:srgbClr val="FFFFFF"/>
              </a:solidFill>
              <a:latin typeface="Arial" charset="0"/>
              <a:sym typeface="Arial" charset="0"/>
            </a:endParaRP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Date: Thu, 27 Oct 2016 04:43:28 GMT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Content-Type: application/rdf+xml; charset=UTF-8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Content-Length: 1210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Link: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&lt;http://creativecommons.org/licenses/by-sa/3.0&gt;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rel=“license",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&lt;http://dbpedia.org/data/Reykjavik&gt;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rel="alternate"; type="text/n3",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</a:t>
            </a:r>
            <a:r>
              <a:rPr lang="en-US" altLang="en-US" sz="1600" b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  <a:sym typeface="Courier" charset="0"/>
              </a:rPr>
              <a:t>&lt;http://dbpedia.org/resource/Reykjavik&gt;; rel="describes"</a:t>
            </a:r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, 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&lt;http://mementoarchive.lanl.gov/dbpedia/timegate/http://dbpedia.org/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 data/Reykjavik&gt;</a:t>
            </a:r>
          </a:p>
          <a:p>
            <a:pPr eaLnBrk="1"/>
            <a:r>
              <a:rPr lang="en-US" altLang="en-US" sz="1600" b="0">
                <a:latin typeface="Courier" charset="0"/>
                <a:ea typeface="Courier" charset="0"/>
                <a:cs typeface="Courier" charset="0"/>
                <a:sym typeface="Courier" charset="0"/>
              </a:rPr>
              <a:t> ; rel="timegate"</a:t>
            </a:r>
          </a:p>
        </p:txBody>
      </p:sp>
      <p:sp>
        <p:nvSpPr>
          <p:cNvPr id="156" name="Shape 156"/>
          <p:cNvSpPr/>
          <p:nvPr/>
        </p:nvSpPr>
        <p:spPr>
          <a:xfrm>
            <a:off x="120650" y="1371600"/>
            <a:ext cx="8870950" cy="40878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algn="ctr" eaLnBrk="1"/>
            <a:endParaRPr lang="en-US" altLang="en-US">
              <a:solidFill>
                <a:srgbClr val="FFFFFF"/>
              </a:solidFill>
              <a:latin typeface="Arial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61360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707070"/>
      </a:accent2>
      <a:accent3>
        <a:srgbClr val="8F8F8F"/>
      </a:accent3>
      <a:accent4>
        <a:srgbClr val="919191"/>
      </a:accent4>
      <a:accent5>
        <a:srgbClr val="DAEDEF"/>
      </a:accent5>
      <a:accent6>
        <a:srgbClr val="B3B3B3"/>
      </a:accent6>
      <a:hlink>
        <a:srgbClr val="0000FF"/>
      </a:hlink>
      <a:folHlink>
        <a:srgbClr val="FF00FF"/>
      </a:folHlink>
    </a:clrScheme>
    <a:fontScheme name="1_Custom Design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Custom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707070"/>
      </a:accent2>
      <a:accent3>
        <a:srgbClr val="8F8F8F"/>
      </a:accent3>
      <a:accent4>
        <a:srgbClr val="919191"/>
      </a:accent4>
      <a:accent5>
        <a:srgbClr val="DAEDEF"/>
      </a:accent5>
      <a:accent6>
        <a:srgbClr val="B3B3B3"/>
      </a:accent6>
      <a:hlink>
        <a:srgbClr val="0000FF"/>
      </a:hlink>
      <a:folHlink>
        <a:srgbClr val="FF00FF"/>
      </a:folHlink>
    </a:clrScheme>
    <a:fontScheme name="1_Custom Design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Custom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1780</Words>
  <Application>Microsoft Macintosh PowerPoint</Application>
  <PresentationFormat>On-screen Show (4:3)</PresentationFormat>
  <Paragraphs>302</Paragraphs>
  <Slides>36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Comic Sans MS</vt:lpstr>
      <vt:lpstr>Courier</vt:lpstr>
      <vt:lpstr>1_Custom Design</vt:lpstr>
      <vt:lpstr>PowerPoint Presentation</vt:lpstr>
      <vt:lpstr>Outline</vt:lpstr>
      <vt:lpstr>HTTP Links</vt:lpstr>
      <vt:lpstr>HTTP Links</vt:lpstr>
      <vt:lpstr>HTTP Links</vt:lpstr>
      <vt:lpstr>HTTP Links Are Used</vt:lpstr>
      <vt:lpstr>HTTP Links Are Used</vt:lpstr>
      <vt:lpstr>HTTP Links Are Used</vt:lpstr>
      <vt:lpstr>HTTP Links Are Used</vt:lpstr>
      <vt:lpstr>HTTP Links Are Used</vt:lpstr>
      <vt:lpstr>HTTP Link Relation Types</vt:lpstr>
      <vt:lpstr>HTTP Links Are Pretty Neat</vt:lpstr>
      <vt:lpstr>HTTP Links Alternative: Links in Resource Representation</vt:lpstr>
      <vt:lpstr>The linkset Relation Type (1) Is Pretty Neat</vt:lpstr>
      <vt:lpstr>Outline</vt:lpstr>
      <vt:lpstr>Signposting the Scholarly Web</vt:lpstr>
      <vt:lpstr>Terminology</vt:lpstr>
      <vt:lpstr>Outline</vt:lpstr>
      <vt:lpstr>Pattern: Identifier</vt:lpstr>
      <vt:lpstr>Use HTTP Link with cite-as Relation Type</vt:lpstr>
      <vt:lpstr>Use HTTP Link with cite-as Relation Type</vt:lpstr>
      <vt:lpstr>Pattern: Publication Boundary</vt:lpstr>
      <vt:lpstr>Use HTTP Link with item/collection Relation Type</vt:lpstr>
      <vt:lpstr>Use HTTP Link with item/collection Relation Type</vt:lpstr>
      <vt:lpstr>Pattern: Bibliographic Metadata</vt:lpstr>
      <vt:lpstr>Use HTTP Link with describedby/describes Relation Type</vt:lpstr>
      <vt:lpstr>Use HTTP Link with describedby/describes Relation Type</vt:lpstr>
      <vt:lpstr>Bibliographic Metadata Conventions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123</cp:revision>
  <dcterms:modified xsi:type="dcterms:W3CDTF">2018-02-06T17:51:34Z</dcterms:modified>
</cp:coreProperties>
</file>